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9"/>
  </p:notesMasterIdLst>
  <p:sldIdLst>
    <p:sldId id="256" r:id="rId2"/>
    <p:sldId id="257" r:id="rId3"/>
    <p:sldId id="258" r:id="rId4"/>
    <p:sldId id="283" r:id="rId5"/>
    <p:sldId id="259" r:id="rId6"/>
    <p:sldId id="260" r:id="rId7"/>
    <p:sldId id="284" r:id="rId8"/>
    <p:sldId id="261" r:id="rId9"/>
    <p:sldId id="272" r:id="rId10"/>
    <p:sldId id="285" r:id="rId11"/>
    <p:sldId id="270" r:id="rId12"/>
    <p:sldId id="269" r:id="rId13"/>
    <p:sldId id="286" r:id="rId14"/>
    <p:sldId id="267" r:id="rId15"/>
    <p:sldId id="268" r:id="rId16"/>
    <p:sldId id="287" r:id="rId17"/>
    <p:sldId id="266"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5619C"/>
    <a:srgbClr val="3585C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169"/>
    <p:restoredTop sz="94658"/>
  </p:normalViewPr>
  <p:slideViewPr>
    <p:cSldViewPr snapToGrid="0">
      <p:cViewPr varScale="1">
        <p:scale>
          <a:sx n="120" d="100"/>
          <a:sy n="120" d="100"/>
        </p:scale>
        <p:origin x="888"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1588B93-C790-8149-9229-76E099915F5D}" type="datetimeFigureOut">
              <a:rPr lang="en-US" smtClean="0"/>
              <a:t>10/13/24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B0710D8-93C9-E248-B029-7AA7F8A7DAAE}" type="slidenum">
              <a:rPr lang="en-US" smtClean="0"/>
              <a:t>‹#›</a:t>
            </a:fld>
            <a:endParaRPr lang="en-US"/>
          </a:p>
        </p:txBody>
      </p:sp>
    </p:spTree>
    <p:extLst>
      <p:ext uri="{BB962C8B-B14F-4D97-AF65-F5344CB8AC3E}">
        <p14:creationId xmlns:p14="http://schemas.microsoft.com/office/powerpoint/2010/main" val="18444317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B0710D8-93C9-E248-B029-7AA7F8A7DAAE}" type="slidenum">
              <a:rPr lang="en-US" smtClean="0"/>
              <a:t>11</a:t>
            </a:fld>
            <a:endParaRPr lang="en-US"/>
          </a:p>
        </p:txBody>
      </p:sp>
    </p:spTree>
    <p:extLst>
      <p:ext uri="{BB962C8B-B14F-4D97-AF65-F5344CB8AC3E}">
        <p14:creationId xmlns:p14="http://schemas.microsoft.com/office/powerpoint/2010/main" val="117970087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preserve="1" userDrawn="1">
  <p:cSld name="compass_title_slide">
    <p:spTree>
      <p:nvGrpSpPr>
        <p:cNvPr id="1" name="Shape 13"/>
        <p:cNvGrpSpPr/>
        <p:nvPr/>
      </p:nvGrpSpPr>
      <p:grpSpPr>
        <a:xfrm>
          <a:off x="0" y="0"/>
          <a:ext cx="0" cy="0"/>
          <a:chOff x="0" y="0"/>
          <a:chExt cx="0" cy="0"/>
        </a:xfrm>
      </p:grpSpPr>
      <p:sp>
        <p:nvSpPr>
          <p:cNvPr id="15" name="Google Shape;15;p3"/>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
        <p:nvSpPr>
          <p:cNvPr id="3" name="Google Shape;60;p14">
            <a:extLst>
              <a:ext uri="{FF2B5EF4-FFF2-40B4-BE49-F238E27FC236}">
                <a16:creationId xmlns:a16="http://schemas.microsoft.com/office/drawing/2014/main" id="{9097D828-EDDF-001E-47B7-E8DFFC8BED15}"/>
              </a:ext>
            </a:extLst>
          </p:cNvPr>
          <p:cNvSpPr txBox="1">
            <a:spLocks noGrp="1"/>
          </p:cNvSpPr>
          <p:nvPr>
            <p:ph type="title" idx="4294967295"/>
          </p:nvPr>
        </p:nvSpPr>
        <p:spPr>
          <a:xfrm>
            <a:off x="415600" y="593367"/>
            <a:ext cx="11360800" cy="7636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4" name="Google Shape;61;p14">
            <a:extLst>
              <a:ext uri="{FF2B5EF4-FFF2-40B4-BE49-F238E27FC236}">
                <a16:creationId xmlns:a16="http://schemas.microsoft.com/office/drawing/2014/main" id="{46943B55-597C-8004-BA25-78542BE948E7}"/>
              </a:ext>
            </a:extLst>
          </p:cNvPr>
          <p:cNvSpPr txBox="1">
            <a:spLocks noGrp="1"/>
          </p:cNvSpPr>
          <p:nvPr>
            <p:ph type="body" idx="4294967295"/>
          </p:nvPr>
        </p:nvSpPr>
        <p:spPr>
          <a:xfrm>
            <a:off x="415600" y="1536633"/>
            <a:ext cx="11360800" cy="4555200"/>
          </a:xfrm>
          <a:prstGeom prst="rect">
            <a:avLst/>
          </a:prstGeom>
        </p:spPr>
        <p:txBody>
          <a:bodyPr spcFirstLastPara="1" wrap="square" lIns="91425" tIns="91425" rIns="91425" bIns="91425" anchor="t" anchorCtr="0">
            <a:normAutofit/>
          </a:bodyPr>
          <a:lstStyle/>
          <a:p>
            <a:pPr marL="0" lvl="0" indent="0" algn="l" rtl="0">
              <a:spcBef>
                <a:spcPts val="0"/>
              </a:spcBef>
              <a:spcAft>
                <a:spcPts val="1600"/>
              </a:spcAft>
              <a:buNone/>
            </a:pPr>
            <a:endParaRPr/>
          </a:p>
        </p:txBody>
      </p:sp>
      <p:pic>
        <p:nvPicPr>
          <p:cNvPr id="5" name="Google Shape;62;p14">
            <a:extLst>
              <a:ext uri="{FF2B5EF4-FFF2-40B4-BE49-F238E27FC236}">
                <a16:creationId xmlns:a16="http://schemas.microsoft.com/office/drawing/2014/main" id="{5B03527D-21F7-FB47-90BC-003A00B37720}"/>
              </a:ext>
            </a:extLst>
          </p:cNvPr>
          <p:cNvPicPr preferRelativeResize="0"/>
          <p:nvPr userDrawn="1"/>
        </p:nvPicPr>
        <p:blipFill>
          <a:blip r:embed="rId2">
            <a:alphaModFix/>
          </a:blip>
          <a:stretch>
            <a:fillRect/>
          </a:stretch>
        </p:blipFill>
        <p:spPr>
          <a:xfrm>
            <a:off x="0" y="0"/>
            <a:ext cx="12192000" cy="6858000"/>
          </a:xfrm>
          <a:prstGeom prst="rect">
            <a:avLst/>
          </a:prstGeom>
          <a:noFill/>
          <a:ln>
            <a:noFill/>
          </a:ln>
        </p:spPr>
      </p:pic>
      <p:sp>
        <p:nvSpPr>
          <p:cNvPr id="7" name="Google Shape;64;p14">
            <a:extLst>
              <a:ext uri="{FF2B5EF4-FFF2-40B4-BE49-F238E27FC236}">
                <a16:creationId xmlns:a16="http://schemas.microsoft.com/office/drawing/2014/main" id="{A4DA16C1-1AD2-4971-409C-0AB24E6F6867}"/>
              </a:ext>
            </a:extLst>
          </p:cNvPr>
          <p:cNvSpPr txBox="1"/>
          <p:nvPr userDrawn="1"/>
        </p:nvSpPr>
        <p:spPr>
          <a:xfrm>
            <a:off x="1294367" y="3429000"/>
            <a:ext cx="10648800" cy="1272167"/>
          </a:xfrm>
          <a:prstGeom prst="rect">
            <a:avLst/>
          </a:prstGeom>
          <a:noFill/>
          <a:ln>
            <a:noFill/>
          </a:ln>
        </p:spPr>
        <p:txBody>
          <a:bodyPr spcFirstLastPara="1" wrap="square" lIns="121900" tIns="121900" rIns="121900" bIns="121900" anchor="t" anchorCtr="0">
            <a:spAutoFit/>
          </a:bodyPr>
          <a:lstStyle/>
          <a:p>
            <a:pPr marL="0" lvl="0" indent="0" algn="l" rtl="0">
              <a:spcBef>
                <a:spcPts val="0"/>
              </a:spcBef>
              <a:spcAft>
                <a:spcPts val="0"/>
              </a:spcAft>
              <a:buNone/>
            </a:pPr>
            <a:endParaRPr sz="4267" b="1" dirty="0">
              <a:solidFill>
                <a:schemeClr val="lt1"/>
              </a:solidFill>
            </a:endParaRPr>
          </a:p>
          <a:p>
            <a:pPr marL="0" lvl="0" indent="0" algn="l" rtl="0">
              <a:spcBef>
                <a:spcPts val="0"/>
              </a:spcBef>
              <a:spcAft>
                <a:spcPts val="0"/>
              </a:spcAft>
              <a:buNone/>
            </a:pPr>
            <a:endParaRPr sz="2400" b="1" dirty="0">
              <a:solidFill>
                <a:schemeClr val="lt2"/>
              </a:solidFill>
            </a:endParaRPr>
          </a:p>
        </p:txBody>
      </p:sp>
      <p:sp>
        <p:nvSpPr>
          <p:cNvPr id="8" name="Google Shape;65;p14">
            <a:extLst>
              <a:ext uri="{FF2B5EF4-FFF2-40B4-BE49-F238E27FC236}">
                <a16:creationId xmlns:a16="http://schemas.microsoft.com/office/drawing/2014/main" id="{69659D73-DD5E-F063-E8F0-E25CED442E40}"/>
              </a:ext>
            </a:extLst>
          </p:cNvPr>
          <p:cNvSpPr/>
          <p:nvPr userDrawn="1"/>
        </p:nvSpPr>
        <p:spPr>
          <a:xfrm>
            <a:off x="1390200" y="4955167"/>
            <a:ext cx="3334400" cy="704000"/>
          </a:xfrm>
          <a:prstGeom prst="roundRect">
            <a:avLst>
              <a:gd name="adj" fmla="val 16667"/>
            </a:avLst>
          </a:prstGeom>
          <a:noFill/>
          <a:ln w="9525" cap="flat" cmpd="sng">
            <a:solidFill>
              <a:srgbClr val="3D8ACC"/>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endParaRPr lang="en-US" sz="2400" dirty="0">
              <a:solidFill>
                <a:srgbClr val="FFFFFF"/>
              </a:solidFill>
              <a:latin typeface="DM Sans"/>
              <a:ea typeface="DM Sans"/>
              <a:cs typeface="DM Sans"/>
              <a:sym typeface="DM Sans"/>
            </a:endParaRPr>
          </a:p>
          <a:p>
            <a:pPr marL="0" lvl="0" indent="0" algn="ctr" rtl="0">
              <a:spcBef>
                <a:spcPts val="0"/>
              </a:spcBef>
              <a:spcAft>
                <a:spcPts val="0"/>
              </a:spcAft>
              <a:buNone/>
            </a:pPr>
            <a:r>
              <a:rPr lang="en-US" sz="1800" dirty="0">
                <a:solidFill>
                  <a:srgbClr val="FFFFFF"/>
                </a:solidFill>
                <a:latin typeface="DM Sans"/>
                <a:ea typeface="DM Sans"/>
                <a:cs typeface="DM Sans"/>
                <a:sym typeface="DM Sans"/>
              </a:rPr>
              <a:t>Data Analyst Report</a:t>
            </a:r>
          </a:p>
        </p:txBody>
      </p:sp>
      <p:pic>
        <p:nvPicPr>
          <p:cNvPr id="6" name="Picture 5" descr="A magnifying glass with graph and arrow">
            <a:extLst>
              <a:ext uri="{FF2B5EF4-FFF2-40B4-BE49-F238E27FC236}">
                <a16:creationId xmlns:a16="http://schemas.microsoft.com/office/drawing/2014/main" id="{72D4E376-1737-28DE-5CAB-0AFCA52DF5BF}"/>
              </a:ext>
            </a:extLst>
          </p:cNvPr>
          <p:cNvPicPr>
            <a:picLocks noChangeAspect="1"/>
          </p:cNvPicPr>
          <p:nvPr userDrawn="1"/>
        </p:nvPicPr>
        <p:blipFill>
          <a:blip r:embed="rId3"/>
          <a:stretch>
            <a:fillRect/>
          </a:stretch>
        </p:blipFill>
        <p:spPr>
          <a:xfrm>
            <a:off x="930406" y="409006"/>
            <a:ext cx="1895921" cy="1895921"/>
          </a:xfrm>
          <a:prstGeom prst="rect">
            <a:avLst/>
          </a:prstGeom>
        </p:spPr>
      </p:pic>
    </p:spTree>
    <p:extLst>
      <p:ext uri="{BB962C8B-B14F-4D97-AF65-F5344CB8AC3E}">
        <p14:creationId xmlns:p14="http://schemas.microsoft.com/office/powerpoint/2010/main" val="19005196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body" preserve="1" userDrawn="1">
  <p:cSld name="general_mini_table">
    <p:bg>
      <p:bgPr>
        <a:solidFill>
          <a:schemeClr val="bg1"/>
        </a:solidFill>
        <a:effectLst/>
      </p:bgPr>
    </p:bg>
    <p:spTree>
      <p:nvGrpSpPr>
        <p:cNvPr id="1" name="Shape 16"/>
        <p:cNvGrpSpPr/>
        <p:nvPr/>
      </p:nvGrpSpPr>
      <p:grpSpPr>
        <a:xfrm>
          <a:off x="0" y="0"/>
          <a:ext cx="0" cy="0"/>
          <a:chOff x="0" y="0"/>
          <a:chExt cx="0" cy="0"/>
        </a:xfrm>
      </p:grpSpPr>
      <p:sp>
        <p:nvSpPr>
          <p:cNvPr id="5" name="Google Shape;73;p15">
            <a:extLst>
              <a:ext uri="{FF2B5EF4-FFF2-40B4-BE49-F238E27FC236}">
                <a16:creationId xmlns:a16="http://schemas.microsoft.com/office/drawing/2014/main" id="{04D9D4E1-853D-BE0D-8FF8-0393E2725AF2}"/>
              </a:ext>
            </a:extLst>
          </p:cNvPr>
          <p:cNvSpPr/>
          <p:nvPr userDrawn="1"/>
        </p:nvSpPr>
        <p:spPr>
          <a:xfrm>
            <a:off x="0" y="8233"/>
            <a:ext cx="12192000" cy="1241600"/>
          </a:xfrm>
          <a:prstGeom prst="rect">
            <a:avLst/>
          </a:prstGeom>
          <a:noFill/>
          <a:ln w="9525" cap="flat" cmpd="sng">
            <a:solidFill>
              <a:srgbClr val="D9D9D9"/>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212121"/>
              </a:solidFill>
            </a:endParaRPr>
          </a:p>
        </p:txBody>
      </p:sp>
      <p:sp>
        <p:nvSpPr>
          <p:cNvPr id="6" name="Google Shape;74;p15">
            <a:extLst>
              <a:ext uri="{FF2B5EF4-FFF2-40B4-BE49-F238E27FC236}">
                <a16:creationId xmlns:a16="http://schemas.microsoft.com/office/drawing/2014/main" id="{A389B34C-4210-03F5-FCED-1972293DC32C}"/>
              </a:ext>
            </a:extLst>
          </p:cNvPr>
          <p:cNvSpPr txBox="1">
            <a:spLocks/>
          </p:cNvSpPr>
          <p:nvPr userDrawn="1"/>
        </p:nvSpPr>
        <p:spPr>
          <a:xfrm>
            <a:off x="767709" y="196600"/>
            <a:ext cx="10120025" cy="763600"/>
          </a:xfrm>
          <a:prstGeom prst="rect">
            <a:avLst/>
          </a:prstGeom>
          <a:noFill/>
          <a:ln>
            <a:noFill/>
          </a:ln>
        </p:spPr>
        <p:txBody>
          <a:bodyPr spcFirstLastPara="1" wrap="square" lIns="91433" tIns="45700" rIns="91433"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nSpc>
                <a:spcPct val="90000"/>
              </a:lnSpc>
            </a:pPr>
            <a:r>
              <a:rPr lang="en-US" sz="3200" b="1" dirty="0">
                <a:solidFill>
                  <a:srgbClr val="15619C"/>
                </a:solidFill>
                <a:latin typeface="Work Sans"/>
                <a:ea typeface="Work Sans"/>
                <a:cs typeface="Work Sans"/>
                <a:sym typeface="Work Sans"/>
              </a:rPr>
              <a:t>   </a:t>
            </a:r>
            <a:endParaRPr lang="en-US" sz="3733" b="1" dirty="0">
              <a:solidFill>
                <a:srgbClr val="FFFFFF"/>
              </a:solidFill>
            </a:endParaRPr>
          </a:p>
        </p:txBody>
      </p:sp>
      <p:sp>
        <p:nvSpPr>
          <p:cNvPr id="2" name="Google Shape;51;p13">
            <a:extLst>
              <a:ext uri="{FF2B5EF4-FFF2-40B4-BE49-F238E27FC236}">
                <a16:creationId xmlns:a16="http://schemas.microsoft.com/office/drawing/2014/main" id="{6AE50E12-A922-1AD3-6888-46FFCC1C5F2E}"/>
              </a:ext>
            </a:extLst>
          </p:cNvPr>
          <p:cNvSpPr txBox="1">
            <a:spLocks noGrp="1"/>
          </p:cNvSpPr>
          <p:nvPr>
            <p:ph type="title"/>
          </p:nvPr>
        </p:nvSpPr>
        <p:spPr>
          <a:xfrm>
            <a:off x="1169127" y="217396"/>
            <a:ext cx="9718607" cy="763600"/>
          </a:xfrm>
          <a:prstGeom prst="rect">
            <a:avLst/>
          </a:prstGeom>
          <a:noFill/>
          <a:ln>
            <a:noFill/>
          </a:ln>
        </p:spPr>
        <p:txBody>
          <a:bodyPr spcFirstLastPara="1" wrap="square" lIns="68575" tIns="34275" rIns="68575" bIns="34275" anchor="ctr" anchorCtr="0">
            <a:noAutofit/>
          </a:bodyPr>
          <a:lstStyle>
            <a:lvl1pPr lvl="0" algn="l" rtl="0">
              <a:lnSpc>
                <a:spcPct val="90000"/>
              </a:lnSpc>
              <a:spcBef>
                <a:spcPts val="0"/>
              </a:spcBef>
              <a:spcAft>
                <a:spcPts val="0"/>
              </a:spcAft>
              <a:buClr>
                <a:schemeClr val="dk1"/>
              </a:buClr>
              <a:buSzPts val="1400"/>
              <a:buNone/>
              <a:defRPr sz="4000" b="1">
                <a:solidFill>
                  <a:srgbClr val="15619C"/>
                </a:solidFill>
                <a:latin typeface="Calibri" panose="020F0502020204030204" pitchFamily="34" charset="0"/>
                <a:cs typeface="Calibri" panose="020F0502020204030204" pitchFamily="34" charset="0"/>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pPr rtl="0">
              <a:spcBef>
                <a:spcPts val="0"/>
              </a:spcBef>
              <a:spcAft>
                <a:spcPts val="0"/>
              </a:spcAft>
            </a:pPr>
            <a:endParaRPr dirty="0"/>
          </a:p>
        </p:txBody>
      </p:sp>
      <p:sp>
        <p:nvSpPr>
          <p:cNvPr id="4" name="Rectangle 1">
            <a:extLst>
              <a:ext uri="{FF2B5EF4-FFF2-40B4-BE49-F238E27FC236}">
                <a16:creationId xmlns:a16="http://schemas.microsoft.com/office/drawing/2014/main" id="{59A63A70-92A4-428A-CF1F-77245FA28AA5}"/>
              </a:ext>
            </a:extLst>
          </p:cNvPr>
          <p:cNvSpPr>
            <a:spLocks noChangeArrowheads="1"/>
          </p:cNvSpPr>
          <p:nvPr userDrawn="1"/>
        </p:nvSpPr>
        <p:spPr bwMode="auto">
          <a:xfrm>
            <a:off x="6224027" y="1650816"/>
            <a:ext cx="14824103" cy="6336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3" name="Google Shape;52;p13">
            <a:extLst>
              <a:ext uri="{FF2B5EF4-FFF2-40B4-BE49-F238E27FC236}">
                <a16:creationId xmlns:a16="http://schemas.microsoft.com/office/drawing/2014/main" id="{DD78B9FB-F9B8-FB7F-ABC1-6B7E8C128DC7}"/>
              </a:ext>
            </a:extLst>
          </p:cNvPr>
          <p:cNvSpPr txBox="1">
            <a:spLocks noGrp="1"/>
          </p:cNvSpPr>
          <p:nvPr>
            <p:ph type="body" idx="1"/>
          </p:nvPr>
        </p:nvSpPr>
        <p:spPr>
          <a:xfrm>
            <a:off x="528595" y="1650816"/>
            <a:ext cx="3496753" cy="4309829"/>
          </a:xfrm>
          <a:prstGeom prst="rect">
            <a:avLst/>
          </a:prstGeom>
          <a:noFill/>
          <a:ln>
            <a:noFill/>
          </a:ln>
        </p:spPr>
        <p:txBody>
          <a:bodyPr spcFirstLastPara="1" wrap="square" lIns="68575" tIns="34275" rIns="68575" bIns="34275" anchor="t" anchorCtr="0">
            <a:noAutofit/>
          </a:bodyPr>
          <a:lstStyle>
            <a:lvl1pPr marL="186262" lvl="0" indent="0" algn="l" rtl="0">
              <a:lnSpc>
                <a:spcPct val="90000"/>
              </a:lnSpc>
              <a:spcBef>
                <a:spcPts val="1067"/>
              </a:spcBef>
              <a:spcAft>
                <a:spcPts val="0"/>
              </a:spcAft>
              <a:buClr>
                <a:schemeClr val="dk1"/>
              </a:buClr>
              <a:buSzPts val="1400"/>
              <a:buNone/>
              <a:defRPr sz="1400">
                <a:solidFill>
                  <a:schemeClr val="tx1"/>
                </a:solidFill>
                <a:latin typeface="Arial" panose="020B0604020202020204" pitchFamily="34" charset="0"/>
                <a:cs typeface="Arial" panose="020B0604020202020204" pitchFamily="34" charset="0"/>
              </a:defRPr>
            </a:lvl1pPr>
            <a:lvl2pPr marL="1219170" lvl="1" indent="-423323" algn="l" rtl="0">
              <a:lnSpc>
                <a:spcPct val="90000"/>
              </a:lnSpc>
              <a:spcBef>
                <a:spcPts val="2133"/>
              </a:spcBef>
              <a:spcAft>
                <a:spcPts val="0"/>
              </a:spcAft>
              <a:buClr>
                <a:schemeClr val="dk1"/>
              </a:buClr>
              <a:buSzPts val="1400"/>
              <a:buChar char="○"/>
              <a:defRPr/>
            </a:lvl2pPr>
            <a:lvl3pPr marL="1828754" lvl="2" indent="-423323" algn="l" rtl="0">
              <a:lnSpc>
                <a:spcPct val="90000"/>
              </a:lnSpc>
              <a:spcBef>
                <a:spcPts val="2133"/>
              </a:spcBef>
              <a:spcAft>
                <a:spcPts val="0"/>
              </a:spcAft>
              <a:buClr>
                <a:schemeClr val="dk1"/>
              </a:buClr>
              <a:buSzPts val="1400"/>
              <a:buChar char="■"/>
              <a:defRPr/>
            </a:lvl3pPr>
            <a:lvl4pPr marL="2438339" lvl="3" indent="-423323" algn="l" rtl="0">
              <a:lnSpc>
                <a:spcPct val="90000"/>
              </a:lnSpc>
              <a:spcBef>
                <a:spcPts val="2133"/>
              </a:spcBef>
              <a:spcAft>
                <a:spcPts val="0"/>
              </a:spcAft>
              <a:buClr>
                <a:schemeClr val="dk1"/>
              </a:buClr>
              <a:buSzPts val="1400"/>
              <a:buChar char="●"/>
              <a:defRPr/>
            </a:lvl4pPr>
            <a:lvl5pPr marL="3047924" lvl="4" indent="-423323" algn="l" rtl="0">
              <a:lnSpc>
                <a:spcPct val="90000"/>
              </a:lnSpc>
              <a:spcBef>
                <a:spcPts val="2133"/>
              </a:spcBef>
              <a:spcAft>
                <a:spcPts val="0"/>
              </a:spcAft>
              <a:buClr>
                <a:schemeClr val="dk1"/>
              </a:buClr>
              <a:buSzPts val="1400"/>
              <a:buChar char="○"/>
              <a:defRPr/>
            </a:lvl5pPr>
            <a:lvl6pPr marL="3657509" lvl="5" indent="-423323" algn="l" rtl="0">
              <a:lnSpc>
                <a:spcPct val="90000"/>
              </a:lnSpc>
              <a:spcBef>
                <a:spcPts val="2133"/>
              </a:spcBef>
              <a:spcAft>
                <a:spcPts val="0"/>
              </a:spcAft>
              <a:buClr>
                <a:schemeClr val="dk1"/>
              </a:buClr>
              <a:buSzPts val="1400"/>
              <a:buChar char="■"/>
              <a:defRPr/>
            </a:lvl6pPr>
            <a:lvl7pPr marL="4267093" lvl="6" indent="-423323" algn="l" rtl="0">
              <a:lnSpc>
                <a:spcPct val="90000"/>
              </a:lnSpc>
              <a:spcBef>
                <a:spcPts val="2133"/>
              </a:spcBef>
              <a:spcAft>
                <a:spcPts val="0"/>
              </a:spcAft>
              <a:buClr>
                <a:schemeClr val="dk1"/>
              </a:buClr>
              <a:buSzPts val="1400"/>
              <a:buChar char="●"/>
              <a:defRPr/>
            </a:lvl7pPr>
            <a:lvl8pPr marL="4876678" lvl="7" indent="-423323" algn="l" rtl="0">
              <a:lnSpc>
                <a:spcPct val="90000"/>
              </a:lnSpc>
              <a:spcBef>
                <a:spcPts val="2133"/>
              </a:spcBef>
              <a:spcAft>
                <a:spcPts val="0"/>
              </a:spcAft>
              <a:buClr>
                <a:schemeClr val="dk1"/>
              </a:buClr>
              <a:buSzPts val="1400"/>
              <a:buChar char="○"/>
              <a:defRPr/>
            </a:lvl8pPr>
            <a:lvl9pPr marL="5486263" lvl="8" indent="-423323" algn="l" rtl="0">
              <a:lnSpc>
                <a:spcPct val="90000"/>
              </a:lnSpc>
              <a:spcBef>
                <a:spcPts val="2133"/>
              </a:spcBef>
              <a:spcAft>
                <a:spcPts val="2133"/>
              </a:spcAft>
              <a:buClr>
                <a:schemeClr val="dk1"/>
              </a:buClr>
              <a:buSzPts val="1400"/>
              <a:buChar char="■"/>
              <a:defRPr/>
            </a:lvl9pPr>
          </a:lstStyle>
          <a:p>
            <a:endParaRPr dirty="0"/>
          </a:p>
        </p:txBody>
      </p:sp>
      <p:pic>
        <p:nvPicPr>
          <p:cNvPr id="8" name="Picture 7" descr="A magnifying glass with graph and arrow&#10;&#10;Description automatically generated">
            <a:extLst>
              <a:ext uri="{FF2B5EF4-FFF2-40B4-BE49-F238E27FC236}">
                <a16:creationId xmlns:a16="http://schemas.microsoft.com/office/drawing/2014/main" id="{045BE115-4C19-4102-55E3-C1C7A5202EFB}"/>
              </a:ext>
            </a:extLst>
          </p:cNvPr>
          <p:cNvPicPr>
            <a:picLocks noChangeAspect="1"/>
          </p:cNvPicPr>
          <p:nvPr userDrawn="1"/>
        </p:nvPicPr>
        <p:blipFill>
          <a:blip r:embed="rId2"/>
          <a:stretch>
            <a:fillRect/>
          </a:stretch>
        </p:blipFill>
        <p:spPr>
          <a:xfrm>
            <a:off x="277071" y="227556"/>
            <a:ext cx="681807" cy="681807"/>
          </a:xfrm>
          <a:prstGeom prst="rect">
            <a:avLst/>
          </a:prstGeom>
        </p:spPr>
      </p:pic>
    </p:spTree>
    <p:extLst>
      <p:ext uri="{BB962C8B-B14F-4D97-AF65-F5344CB8AC3E}">
        <p14:creationId xmlns:p14="http://schemas.microsoft.com/office/powerpoint/2010/main" val="8764239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preserve="1" userDrawn="1">
  <p:cSld name="executive_contentOnly">
    <p:bg>
      <p:bgPr>
        <a:solidFill>
          <a:schemeClr val="bg1"/>
        </a:solidFill>
        <a:effectLst/>
      </p:bgPr>
    </p:bg>
    <p:spTree>
      <p:nvGrpSpPr>
        <p:cNvPr id="1" name="Shape 16"/>
        <p:cNvGrpSpPr/>
        <p:nvPr/>
      </p:nvGrpSpPr>
      <p:grpSpPr>
        <a:xfrm>
          <a:off x="0" y="0"/>
          <a:ext cx="0" cy="0"/>
          <a:chOff x="0" y="0"/>
          <a:chExt cx="0" cy="0"/>
        </a:xfrm>
      </p:grpSpPr>
      <p:sp>
        <p:nvSpPr>
          <p:cNvPr id="5" name="Google Shape;73;p15">
            <a:extLst>
              <a:ext uri="{FF2B5EF4-FFF2-40B4-BE49-F238E27FC236}">
                <a16:creationId xmlns:a16="http://schemas.microsoft.com/office/drawing/2014/main" id="{04D9D4E1-853D-BE0D-8FF8-0393E2725AF2}"/>
              </a:ext>
            </a:extLst>
          </p:cNvPr>
          <p:cNvSpPr/>
          <p:nvPr userDrawn="1"/>
        </p:nvSpPr>
        <p:spPr>
          <a:xfrm>
            <a:off x="0" y="8233"/>
            <a:ext cx="12192000" cy="1241600"/>
          </a:xfrm>
          <a:prstGeom prst="rect">
            <a:avLst/>
          </a:prstGeom>
          <a:noFill/>
          <a:ln w="9525" cap="flat" cmpd="sng">
            <a:solidFill>
              <a:srgbClr val="D9D9D9"/>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212121"/>
              </a:solidFill>
            </a:endParaRPr>
          </a:p>
        </p:txBody>
      </p:sp>
      <p:sp>
        <p:nvSpPr>
          <p:cNvPr id="6" name="Google Shape;74;p15">
            <a:extLst>
              <a:ext uri="{FF2B5EF4-FFF2-40B4-BE49-F238E27FC236}">
                <a16:creationId xmlns:a16="http://schemas.microsoft.com/office/drawing/2014/main" id="{A389B34C-4210-03F5-FCED-1972293DC32C}"/>
              </a:ext>
            </a:extLst>
          </p:cNvPr>
          <p:cNvSpPr txBox="1">
            <a:spLocks/>
          </p:cNvSpPr>
          <p:nvPr userDrawn="1"/>
        </p:nvSpPr>
        <p:spPr>
          <a:xfrm>
            <a:off x="767709" y="196600"/>
            <a:ext cx="10120025" cy="763600"/>
          </a:xfrm>
          <a:prstGeom prst="rect">
            <a:avLst/>
          </a:prstGeom>
          <a:noFill/>
          <a:ln>
            <a:noFill/>
          </a:ln>
        </p:spPr>
        <p:txBody>
          <a:bodyPr spcFirstLastPara="1" wrap="square" lIns="91433" tIns="45700" rIns="91433"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nSpc>
                <a:spcPct val="90000"/>
              </a:lnSpc>
            </a:pPr>
            <a:r>
              <a:rPr lang="en-US" sz="3200" b="1" dirty="0">
                <a:solidFill>
                  <a:srgbClr val="15619C"/>
                </a:solidFill>
                <a:latin typeface="Work Sans"/>
                <a:ea typeface="Work Sans"/>
                <a:cs typeface="Work Sans"/>
                <a:sym typeface="Work Sans"/>
              </a:rPr>
              <a:t>   </a:t>
            </a:r>
            <a:endParaRPr lang="en-US" sz="3733" b="1" dirty="0">
              <a:solidFill>
                <a:srgbClr val="FFFFFF"/>
              </a:solidFill>
            </a:endParaRPr>
          </a:p>
        </p:txBody>
      </p:sp>
      <p:sp>
        <p:nvSpPr>
          <p:cNvPr id="2" name="Google Shape;51;p13">
            <a:extLst>
              <a:ext uri="{FF2B5EF4-FFF2-40B4-BE49-F238E27FC236}">
                <a16:creationId xmlns:a16="http://schemas.microsoft.com/office/drawing/2014/main" id="{6AE50E12-A922-1AD3-6888-46FFCC1C5F2E}"/>
              </a:ext>
            </a:extLst>
          </p:cNvPr>
          <p:cNvSpPr txBox="1">
            <a:spLocks noGrp="1"/>
          </p:cNvSpPr>
          <p:nvPr>
            <p:ph type="title" hasCustomPrompt="1"/>
          </p:nvPr>
        </p:nvSpPr>
        <p:spPr>
          <a:xfrm>
            <a:off x="1169127" y="227556"/>
            <a:ext cx="9718607" cy="763600"/>
          </a:xfrm>
          <a:prstGeom prst="rect">
            <a:avLst/>
          </a:prstGeom>
          <a:noFill/>
          <a:ln>
            <a:noFill/>
          </a:ln>
        </p:spPr>
        <p:txBody>
          <a:bodyPr spcFirstLastPara="1" wrap="square" lIns="68575" tIns="34275" rIns="68575" bIns="34275" anchor="ctr" anchorCtr="0">
            <a:noAutofit/>
          </a:bodyPr>
          <a:lstStyle>
            <a:lvl1pPr lvl="0" algn="l" rtl="0">
              <a:lnSpc>
                <a:spcPct val="90000"/>
              </a:lnSpc>
              <a:spcBef>
                <a:spcPts val="0"/>
              </a:spcBef>
              <a:spcAft>
                <a:spcPts val="0"/>
              </a:spcAft>
              <a:buClr>
                <a:schemeClr val="dk1"/>
              </a:buClr>
              <a:buSzPts val="1400"/>
              <a:buNone/>
              <a:defRPr sz="4000" b="1">
                <a:solidFill>
                  <a:srgbClr val="15619C"/>
                </a:solidFill>
                <a:latin typeface="Calibri" panose="020F0502020204030204" pitchFamily="34" charset="0"/>
                <a:cs typeface="Calibri" panose="020F0502020204030204" pitchFamily="34" charset="0"/>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pPr rtl="0">
              <a:spcBef>
                <a:spcPts val="0"/>
              </a:spcBef>
              <a:spcAft>
                <a:spcPts val="0"/>
              </a:spcAft>
            </a:pPr>
            <a:r>
              <a:rPr lang="en-US" dirty="0"/>
              <a:t>Executive Summary</a:t>
            </a:r>
            <a:endParaRPr dirty="0"/>
          </a:p>
        </p:txBody>
      </p:sp>
      <p:sp>
        <p:nvSpPr>
          <p:cNvPr id="9" name="Google Shape;52;p13">
            <a:extLst>
              <a:ext uri="{FF2B5EF4-FFF2-40B4-BE49-F238E27FC236}">
                <a16:creationId xmlns:a16="http://schemas.microsoft.com/office/drawing/2014/main" id="{EEB41352-3E1F-F106-7B03-C455F9720142}"/>
              </a:ext>
            </a:extLst>
          </p:cNvPr>
          <p:cNvSpPr txBox="1">
            <a:spLocks noGrp="1"/>
          </p:cNvSpPr>
          <p:nvPr>
            <p:ph type="body" idx="1"/>
          </p:nvPr>
        </p:nvSpPr>
        <p:spPr>
          <a:xfrm>
            <a:off x="876189" y="1650340"/>
            <a:ext cx="10304482" cy="4351200"/>
          </a:xfrm>
          <a:prstGeom prst="rect">
            <a:avLst/>
          </a:prstGeom>
          <a:noFill/>
          <a:ln>
            <a:noFill/>
          </a:ln>
        </p:spPr>
        <p:txBody>
          <a:bodyPr spcFirstLastPara="1" wrap="square" lIns="68575" tIns="34275" rIns="68575" bIns="34275" anchor="t" anchorCtr="0">
            <a:noAutofit/>
          </a:bodyPr>
          <a:lstStyle>
            <a:lvl1pPr marL="186262" lvl="0" indent="0" algn="l" rtl="0">
              <a:lnSpc>
                <a:spcPct val="90000"/>
              </a:lnSpc>
              <a:spcBef>
                <a:spcPts val="1067"/>
              </a:spcBef>
              <a:spcAft>
                <a:spcPts val="0"/>
              </a:spcAft>
              <a:buClr>
                <a:schemeClr val="dk1"/>
              </a:buClr>
              <a:buSzPts val="1400"/>
              <a:buNone/>
              <a:defRPr sz="1400">
                <a:solidFill>
                  <a:schemeClr val="tx1"/>
                </a:solidFill>
                <a:latin typeface="Arial" panose="020B0604020202020204" pitchFamily="34" charset="0"/>
                <a:cs typeface="Arial" panose="020B0604020202020204" pitchFamily="34" charset="0"/>
              </a:defRPr>
            </a:lvl1pPr>
            <a:lvl2pPr marL="1219170" lvl="1" indent="-423323" algn="l" rtl="0">
              <a:lnSpc>
                <a:spcPct val="90000"/>
              </a:lnSpc>
              <a:spcBef>
                <a:spcPts val="2133"/>
              </a:spcBef>
              <a:spcAft>
                <a:spcPts val="0"/>
              </a:spcAft>
              <a:buClr>
                <a:schemeClr val="dk1"/>
              </a:buClr>
              <a:buSzPts val="1400"/>
              <a:buChar char="○"/>
              <a:defRPr/>
            </a:lvl2pPr>
            <a:lvl3pPr marL="1828754" lvl="2" indent="-423323" algn="l" rtl="0">
              <a:lnSpc>
                <a:spcPct val="90000"/>
              </a:lnSpc>
              <a:spcBef>
                <a:spcPts val="2133"/>
              </a:spcBef>
              <a:spcAft>
                <a:spcPts val="0"/>
              </a:spcAft>
              <a:buClr>
                <a:schemeClr val="dk1"/>
              </a:buClr>
              <a:buSzPts val="1400"/>
              <a:buChar char="■"/>
              <a:defRPr/>
            </a:lvl3pPr>
            <a:lvl4pPr marL="2438339" lvl="3" indent="-423323" algn="l" rtl="0">
              <a:lnSpc>
                <a:spcPct val="90000"/>
              </a:lnSpc>
              <a:spcBef>
                <a:spcPts val="2133"/>
              </a:spcBef>
              <a:spcAft>
                <a:spcPts val="0"/>
              </a:spcAft>
              <a:buClr>
                <a:schemeClr val="dk1"/>
              </a:buClr>
              <a:buSzPts val="1400"/>
              <a:buChar char="●"/>
              <a:defRPr/>
            </a:lvl4pPr>
            <a:lvl5pPr marL="3047924" lvl="4" indent="-423323" algn="l" rtl="0">
              <a:lnSpc>
                <a:spcPct val="90000"/>
              </a:lnSpc>
              <a:spcBef>
                <a:spcPts val="2133"/>
              </a:spcBef>
              <a:spcAft>
                <a:spcPts val="0"/>
              </a:spcAft>
              <a:buClr>
                <a:schemeClr val="dk1"/>
              </a:buClr>
              <a:buSzPts val="1400"/>
              <a:buChar char="○"/>
              <a:defRPr/>
            </a:lvl5pPr>
            <a:lvl6pPr marL="3657509" lvl="5" indent="-423323" algn="l" rtl="0">
              <a:lnSpc>
                <a:spcPct val="90000"/>
              </a:lnSpc>
              <a:spcBef>
                <a:spcPts val="2133"/>
              </a:spcBef>
              <a:spcAft>
                <a:spcPts val="0"/>
              </a:spcAft>
              <a:buClr>
                <a:schemeClr val="dk1"/>
              </a:buClr>
              <a:buSzPts val="1400"/>
              <a:buChar char="■"/>
              <a:defRPr/>
            </a:lvl6pPr>
            <a:lvl7pPr marL="4267093" lvl="6" indent="-423323" algn="l" rtl="0">
              <a:lnSpc>
                <a:spcPct val="90000"/>
              </a:lnSpc>
              <a:spcBef>
                <a:spcPts val="2133"/>
              </a:spcBef>
              <a:spcAft>
                <a:spcPts val="0"/>
              </a:spcAft>
              <a:buClr>
                <a:schemeClr val="dk1"/>
              </a:buClr>
              <a:buSzPts val="1400"/>
              <a:buChar char="●"/>
              <a:defRPr/>
            </a:lvl7pPr>
            <a:lvl8pPr marL="4876678" lvl="7" indent="-423323" algn="l" rtl="0">
              <a:lnSpc>
                <a:spcPct val="90000"/>
              </a:lnSpc>
              <a:spcBef>
                <a:spcPts val="2133"/>
              </a:spcBef>
              <a:spcAft>
                <a:spcPts val="0"/>
              </a:spcAft>
              <a:buClr>
                <a:schemeClr val="dk1"/>
              </a:buClr>
              <a:buSzPts val="1400"/>
              <a:buChar char="○"/>
              <a:defRPr/>
            </a:lvl8pPr>
            <a:lvl9pPr marL="5486263" lvl="8" indent="-423323" algn="l" rtl="0">
              <a:lnSpc>
                <a:spcPct val="90000"/>
              </a:lnSpc>
              <a:spcBef>
                <a:spcPts val="2133"/>
              </a:spcBef>
              <a:spcAft>
                <a:spcPts val="2133"/>
              </a:spcAft>
              <a:buClr>
                <a:schemeClr val="dk1"/>
              </a:buClr>
              <a:buSzPts val="1400"/>
              <a:buChar char="■"/>
              <a:defRPr/>
            </a:lvl9pPr>
          </a:lstStyle>
          <a:p>
            <a:endParaRPr dirty="0"/>
          </a:p>
        </p:txBody>
      </p:sp>
      <p:pic>
        <p:nvPicPr>
          <p:cNvPr id="2050" name="Picture 2">
            <a:extLst>
              <a:ext uri="{FF2B5EF4-FFF2-40B4-BE49-F238E27FC236}">
                <a16:creationId xmlns:a16="http://schemas.microsoft.com/office/drawing/2014/main" id="{99ED9ACD-6554-B9A0-FFB0-86C027C6DD8B}"/>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308231" y="237495"/>
            <a:ext cx="681807" cy="681807"/>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1">
            <a:extLst>
              <a:ext uri="{FF2B5EF4-FFF2-40B4-BE49-F238E27FC236}">
                <a16:creationId xmlns:a16="http://schemas.microsoft.com/office/drawing/2014/main" id="{59A63A70-92A4-428A-CF1F-77245FA28AA5}"/>
              </a:ext>
            </a:extLst>
          </p:cNvPr>
          <p:cNvSpPr>
            <a:spLocks noChangeArrowheads="1"/>
          </p:cNvSpPr>
          <p:nvPr userDrawn="1"/>
        </p:nvSpPr>
        <p:spPr bwMode="auto">
          <a:xfrm>
            <a:off x="6224027" y="1650816"/>
            <a:ext cx="14824103" cy="6336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pic>
        <p:nvPicPr>
          <p:cNvPr id="8" name="Picture 7" descr="A magnifying glass with graph and arrow&#10;&#10;Description automatically generated">
            <a:extLst>
              <a:ext uri="{FF2B5EF4-FFF2-40B4-BE49-F238E27FC236}">
                <a16:creationId xmlns:a16="http://schemas.microsoft.com/office/drawing/2014/main" id="{9BF65CD2-A7EA-E2D5-87EA-44F4212B95B4}"/>
              </a:ext>
            </a:extLst>
          </p:cNvPr>
          <p:cNvPicPr>
            <a:picLocks noChangeAspect="1"/>
          </p:cNvPicPr>
          <p:nvPr userDrawn="1"/>
        </p:nvPicPr>
        <p:blipFill>
          <a:blip r:embed="rId3"/>
          <a:stretch>
            <a:fillRect/>
          </a:stretch>
        </p:blipFill>
        <p:spPr>
          <a:xfrm>
            <a:off x="277071" y="227556"/>
            <a:ext cx="681807" cy="681807"/>
          </a:xfrm>
          <a:prstGeom prst="rect">
            <a:avLst/>
          </a:prstGeom>
        </p:spPr>
      </p:pic>
    </p:spTree>
    <p:extLst>
      <p:ext uri="{BB962C8B-B14F-4D97-AF65-F5344CB8AC3E}">
        <p14:creationId xmlns:p14="http://schemas.microsoft.com/office/powerpoint/2010/main" val="38744613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preserve="1" userDrawn="1">
  <p:cSld name="descriptives_leftContent_rightTable">
    <p:bg>
      <p:bgPr>
        <a:solidFill>
          <a:schemeClr val="bg1"/>
        </a:solidFill>
        <a:effectLst/>
      </p:bgPr>
    </p:bg>
    <p:spTree>
      <p:nvGrpSpPr>
        <p:cNvPr id="1" name="Shape 16"/>
        <p:cNvGrpSpPr/>
        <p:nvPr/>
      </p:nvGrpSpPr>
      <p:grpSpPr>
        <a:xfrm>
          <a:off x="0" y="0"/>
          <a:ext cx="0" cy="0"/>
          <a:chOff x="0" y="0"/>
          <a:chExt cx="0" cy="0"/>
        </a:xfrm>
      </p:grpSpPr>
      <p:sp>
        <p:nvSpPr>
          <p:cNvPr id="5" name="Google Shape;73;p15">
            <a:extLst>
              <a:ext uri="{FF2B5EF4-FFF2-40B4-BE49-F238E27FC236}">
                <a16:creationId xmlns:a16="http://schemas.microsoft.com/office/drawing/2014/main" id="{04D9D4E1-853D-BE0D-8FF8-0393E2725AF2}"/>
              </a:ext>
            </a:extLst>
          </p:cNvPr>
          <p:cNvSpPr/>
          <p:nvPr userDrawn="1"/>
        </p:nvSpPr>
        <p:spPr>
          <a:xfrm>
            <a:off x="0" y="8233"/>
            <a:ext cx="12192000" cy="1241600"/>
          </a:xfrm>
          <a:prstGeom prst="rect">
            <a:avLst/>
          </a:prstGeom>
          <a:noFill/>
          <a:ln w="9525" cap="flat" cmpd="sng">
            <a:solidFill>
              <a:srgbClr val="D9D9D9"/>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212121"/>
              </a:solidFill>
            </a:endParaRPr>
          </a:p>
        </p:txBody>
      </p:sp>
      <p:sp>
        <p:nvSpPr>
          <p:cNvPr id="6" name="Google Shape;74;p15">
            <a:extLst>
              <a:ext uri="{FF2B5EF4-FFF2-40B4-BE49-F238E27FC236}">
                <a16:creationId xmlns:a16="http://schemas.microsoft.com/office/drawing/2014/main" id="{A389B34C-4210-03F5-FCED-1972293DC32C}"/>
              </a:ext>
            </a:extLst>
          </p:cNvPr>
          <p:cNvSpPr txBox="1">
            <a:spLocks/>
          </p:cNvSpPr>
          <p:nvPr userDrawn="1"/>
        </p:nvSpPr>
        <p:spPr>
          <a:xfrm>
            <a:off x="767709" y="186661"/>
            <a:ext cx="10120025" cy="763600"/>
          </a:xfrm>
          <a:prstGeom prst="rect">
            <a:avLst/>
          </a:prstGeom>
          <a:noFill/>
          <a:ln>
            <a:noFill/>
          </a:ln>
        </p:spPr>
        <p:txBody>
          <a:bodyPr spcFirstLastPara="1" wrap="square" lIns="91433" tIns="45700" rIns="91433"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nSpc>
                <a:spcPct val="90000"/>
              </a:lnSpc>
            </a:pPr>
            <a:r>
              <a:rPr lang="en-US" sz="3200" b="1" dirty="0">
                <a:solidFill>
                  <a:srgbClr val="15619C"/>
                </a:solidFill>
                <a:latin typeface="Work Sans"/>
                <a:ea typeface="Work Sans"/>
                <a:cs typeface="Work Sans"/>
                <a:sym typeface="Work Sans"/>
              </a:rPr>
              <a:t>   </a:t>
            </a:r>
            <a:endParaRPr lang="en-US" sz="3733" b="1" dirty="0">
              <a:solidFill>
                <a:srgbClr val="FFFFFF"/>
              </a:solidFill>
            </a:endParaRPr>
          </a:p>
        </p:txBody>
      </p:sp>
      <p:sp>
        <p:nvSpPr>
          <p:cNvPr id="2" name="Google Shape;51;p13">
            <a:extLst>
              <a:ext uri="{FF2B5EF4-FFF2-40B4-BE49-F238E27FC236}">
                <a16:creationId xmlns:a16="http://schemas.microsoft.com/office/drawing/2014/main" id="{6AE50E12-A922-1AD3-6888-46FFCC1C5F2E}"/>
              </a:ext>
            </a:extLst>
          </p:cNvPr>
          <p:cNvSpPr txBox="1">
            <a:spLocks noGrp="1"/>
          </p:cNvSpPr>
          <p:nvPr>
            <p:ph type="title" hasCustomPrompt="1"/>
          </p:nvPr>
        </p:nvSpPr>
        <p:spPr>
          <a:xfrm>
            <a:off x="1169127" y="217396"/>
            <a:ext cx="9718607" cy="763600"/>
          </a:xfrm>
          <a:prstGeom prst="rect">
            <a:avLst/>
          </a:prstGeom>
          <a:noFill/>
          <a:ln>
            <a:noFill/>
          </a:ln>
        </p:spPr>
        <p:txBody>
          <a:bodyPr spcFirstLastPara="1" wrap="square" lIns="68575" tIns="34275" rIns="68575" bIns="34275" anchor="ctr" anchorCtr="0">
            <a:noAutofit/>
          </a:bodyPr>
          <a:lstStyle>
            <a:lvl1pPr lvl="0" algn="l" rtl="0">
              <a:lnSpc>
                <a:spcPct val="90000"/>
              </a:lnSpc>
              <a:spcBef>
                <a:spcPts val="0"/>
              </a:spcBef>
              <a:spcAft>
                <a:spcPts val="0"/>
              </a:spcAft>
              <a:buClr>
                <a:schemeClr val="dk1"/>
              </a:buClr>
              <a:buSzPts val="1400"/>
              <a:buNone/>
              <a:defRPr sz="4000" b="1">
                <a:solidFill>
                  <a:srgbClr val="15619C"/>
                </a:solidFill>
                <a:latin typeface="Calibri" panose="020F0502020204030204" pitchFamily="34" charset="0"/>
                <a:cs typeface="Calibri" panose="020F0502020204030204" pitchFamily="34" charset="0"/>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pPr rtl="0">
              <a:spcBef>
                <a:spcPts val="0"/>
              </a:spcBef>
              <a:spcAft>
                <a:spcPts val="0"/>
              </a:spcAft>
            </a:pPr>
            <a:r>
              <a:rPr lang="en-US" dirty="0"/>
              <a:t>Descriptive Statistics</a:t>
            </a:r>
            <a:endParaRPr dirty="0"/>
          </a:p>
        </p:txBody>
      </p:sp>
      <p:sp>
        <p:nvSpPr>
          <p:cNvPr id="9" name="Google Shape;52;p13">
            <a:extLst>
              <a:ext uri="{FF2B5EF4-FFF2-40B4-BE49-F238E27FC236}">
                <a16:creationId xmlns:a16="http://schemas.microsoft.com/office/drawing/2014/main" id="{EEB41352-3E1F-F106-7B03-C455F9720142}"/>
              </a:ext>
            </a:extLst>
          </p:cNvPr>
          <p:cNvSpPr txBox="1">
            <a:spLocks noGrp="1"/>
          </p:cNvSpPr>
          <p:nvPr>
            <p:ph type="body" idx="1"/>
          </p:nvPr>
        </p:nvSpPr>
        <p:spPr>
          <a:xfrm>
            <a:off x="876189" y="1650340"/>
            <a:ext cx="4580394" cy="4351200"/>
          </a:xfrm>
          <a:prstGeom prst="rect">
            <a:avLst/>
          </a:prstGeom>
          <a:noFill/>
          <a:ln>
            <a:noFill/>
          </a:ln>
        </p:spPr>
        <p:txBody>
          <a:bodyPr spcFirstLastPara="1" wrap="square" lIns="68575" tIns="34275" rIns="68575" bIns="34275" anchor="t" anchorCtr="0">
            <a:noAutofit/>
          </a:bodyPr>
          <a:lstStyle>
            <a:lvl1pPr marL="186262" lvl="0" indent="0" algn="l" rtl="0">
              <a:lnSpc>
                <a:spcPct val="90000"/>
              </a:lnSpc>
              <a:spcBef>
                <a:spcPts val="1067"/>
              </a:spcBef>
              <a:spcAft>
                <a:spcPts val="0"/>
              </a:spcAft>
              <a:buClr>
                <a:schemeClr val="dk1"/>
              </a:buClr>
              <a:buSzPts val="1400"/>
              <a:buNone/>
              <a:defRPr sz="1400">
                <a:solidFill>
                  <a:schemeClr val="tx1"/>
                </a:solidFill>
                <a:latin typeface="Arial" panose="020B0604020202020204" pitchFamily="34" charset="0"/>
                <a:cs typeface="Arial" panose="020B0604020202020204" pitchFamily="34" charset="0"/>
              </a:defRPr>
            </a:lvl1pPr>
            <a:lvl2pPr marL="1219170" lvl="1" indent="-423323" algn="l" rtl="0">
              <a:lnSpc>
                <a:spcPct val="90000"/>
              </a:lnSpc>
              <a:spcBef>
                <a:spcPts val="2133"/>
              </a:spcBef>
              <a:spcAft>
                <a:spcPts val="0"/>
              </a:spcAft>
              <a:buClr>
                <a:schemeClr val="dk1"/>
              </a:buClr>
              <a:buSzPts val="1400"/>
              <a:buChar char="○"/>
              <a:defRPr/>
            </a:lvl2pPr>
            <a:lvl3pPr marL="1828754" lvl="2" indent="-423323" algn="l" rtl="0">
              <a:lnSpc>
                <a:spcPct val="90000"/>
              </a:lnSpc>
              <a:spcBef>
                <a:spcPts val="2133"/>
              </a:spcBef>
              <a:spcAft>
                <a:spcPts val="0"/>
              </a:spcAft>
              <a:buClr>
                <a:schemeClr val="dk1"/>
              </a:buClr>
              <a:buSzPts val="1400"/>
              <a:buChar char="■"/>
              <a:defRPr/>
            </a:lvl3pPr>
            <a:lvl4pPr marL="2438339" lvl="3" indent="-423323" algn="l" rtl="0">
              <a:lnSpc>
                <a:spcPct val="90000"/>
              </a:lnSpc>
              <a:spcBef>
                <a:spcPts val="2133"/>
              </a:spcBef>
              <a:spcAft>
                <a:spcPts val="0"/>
              </a:spcAft>
              <a:buClr>
                <a:schemeClr val="dk1"/>
              </a:buClr>
              <a:buSzPts val="1400"/>
              <a:buChar char="●"/>
              <a:defRPr/>
            </a:lvl4pPr>
            <a:lvl5pPr marL="3047924" lvl="4" indent="-423323" algn="l" rtl="0">
              <a:lnSpc>
                <a:spcPct val="90000"/>
              </a:lnSpc>
              <a:spcBef>
                <a:spcPts val="2133"/>
              </a:spcBef>
              <a:spcAft>
                <a:spcPts val="0"/>
              </a:spcAft>
              <a:buClr>
                <a:schemeClr val="dk1"/>
              </a:buClr>
              <a:buSzPts val="1400"/>
              <a:buChar char="○"/>
              <a:defRPr/>
            </a:lvl5pPr>
            <a:lvl6pPr marL="3657509" lvl="5" indent="-423323" algn="l" rtl="0">
              <a:lnSpc>
                <a:spcPct val="90000"/>
              </a:lnSpc>
              <a:spcBef>
                <a:spcPts val="2133"/>
              </a:spcBef>
              <a:spcAft>
                <a:spcPts val="0"/>
              </a:spcAft>
              <a:buClr>
                <a:schemeClr val="dk1"/>
              </a:buClr>
              <a:buSzPts val="1400"/>
              <a:buChar char="■"/>
              <a:defRPr/>
            </a:lvl6pPr>
            <a:lvl7pPr marL="4267093" lvl="6" indent="-423323" algn="l" rtl="0">
              <a:lnSpc>
                <a:spcPct val="90000"/>
              </a:lnSpc>
              <a:spcBef>
                <a:spcPts val="2133"/>
              </a:spcBef>
              <a:spcAft>
                <a:spcPts val="0"/>
              </a:spcAft>
              <a:buClr>
                <a:schemeClr val="dk1"/>
              </a:buClr>
              <a:buSzPts val="1400"/>
              <a:buChar char="●"/>
              <a:defRPr/>
            </a:lvl7pPr>
            <a:lvl8pPr marL="4876678" lvl="7" indent="-423323" algn="l" rtl="0">
              <a:lnSpc>
                <a:spcPct val="90000"/>
              </a:lnSpc>
              <a:spcBef>
                <a:spcPts val="2133"/>
              </a:spcBef>
              <a:spcAft>
                <a:spcPts val="0"/>
              </a:spcAft>
              <a:buClr>
                <a:schemeClr val="dk1"/>
              </a:buClr>
              <a:buSzPts val="1400"/>
              <a:buChar char="○"/>
              <a:defRPr/>
            </a:lvl8pPr>
            <a:lvl9pPr marL="5486263" lvl="8" indent="-423323" algn="l" rtl="0">
              <a:lnSpc>
                <a:spcPct val="90000"/>
              </a:lnSpc>
              <a:spcBef>
                <a:spcPts val="2133"/>
              </a:spcBef>
              <a:spcAft>
                <a:spcPts val="2133"/>
              </a:spcAft>
              <a:buClr>
                <a:schemeClr val="dk1"/>
              </a:buClr>
              <a:buSzPts val="1400"/>
              <a:buChar char="■"/>
              <a:defRPr/>
            </a:lvl9pPr>
          </a:lstStyle>
          <a:p>
            <a:endParaRPr dirty="0"/>
          </a:p>
        </p:txBody>
      </p:sp>
      <p:pic>
        <p:nvPicPr>
          <p:cNvPr id="2050" name="Picture 2">
            <a:extLst>
              <a:ext uri="{FF2B5EF4-FFF2-40B4-BE49-F238E27FC236}">
                <a16:creationId xmlns:a16="http://schemas.microsoft.com/office/drawing/2014/main" id="{99ED9ACD-6554-B9A0-FFB0-86C027C6DD8B}"/>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308231" y="237495"/>
            <a:ext cx="681807" cy="681807"/>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1">
            <a:extLst>
              <a:ext uri="{FF2B5EF4-FFF2-40B4-BE49-F238E27FC236}">
                <a16:creationId xmlns:a16="http://schemas.microsoft.com/office/drawing/2014/main" id="{59A63A70-92A4-428A-CF1F-77245FA28AA5}"/>
              </a:ext>
            </a:extLst>
          </p:cNvPr>
          <p:cNvSpPr>
            <a:spLocks noChangeArrowheads="1"/>
          </p:cNvSpPr>
          <p:nvPr userDrawn="1"/>
        </p:nvSpPr>
        <p:spPr bwMode="auto">
          <a:xfrm>
            <a:off x="6224027" y="1650816"/>
            <a:ext cx="14824103" cy="6336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pic>
        <p:nvPicPr>
          <p:cNvPr id="3" name="Picture 2" descr="A magnifying glass with graph and arrow&#10;&#10;Description automatically generated">
            <a:extLst>
              <a:ext uri="{FF2B5EF4-FFF2-40B4-BE49-F238E27FC236}">
                <a16:creationId xmlns:a16="http://schemas.microsoft.com/office/drawing/2014/main" id="{CCA0A002-67A5-A65C-5155-964E09AB5C50}"/>
              </a:ext>
            </a:extLst>
          </p:cNvPr>
          <p:cNvPicPr>
            <a:picLocks noChangeAspect="1"/>
          </p:cNvPicPr>
          <p:nvPr userDrawn="1"/>
        </p:nvPicPr>
        <p:blipFill>
          <a:blip r:embed="rId3"/>
          <a:stretch>
            <a:fillRect/>
          </a:stretch>
        </p:blipFill>
        <p:spPr>
          <a:xfrm>
            <a:off x="277071" y="227556"/>
            <a:ext cx="681807" cy="681807"/>
          </a:xfrm>
          <a:prstGeom prst="rect">
            <a:avLst/>
          </a:prstGeom>
        </p:spPr>
      </p:pic>
    </p:spTree>
    <p:extLst>
      <p:ext uri="{BB962C8B-B14F-4D97-AF65-F5344CB8AC3E}">
        <p14:creationId xmlns:p14="http://schemas.microsoft.com/office/powerpoint/2010/main" val="31538528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preserve="1" userDrawn="1">
  <p:cSld name="descriptives_table_piePlot">
    <p:bg>
      <p:bgPr>
        <a:solidFill>
          <a:schemeClr val="bg1"/>
        </a:solidFill>
        <a:effectLst/>
      </p:bgPr>
    </p:bg>
    <p:spTree>
      <p:nvGrpSpPr>
        <p:cNvPr id="1" name="Shape 16"/>
        <p:cNvGrpSpPr/>
        <p:nvPr/>
      </p:nvGrpSpPr>
      <p:grpSpPr>
        <a:xfrm>
          <a:off x="0" y="0"/>
          <a:ext cx="0" cy="0"/>
          <a:chOff x="0" y="0"/>
          <a:chExt cx="0" cy="0"/>
        </a:xfrm>
      </p:grpSpPr>
      <p:sp>
        <p:nvSpPr>
          <p:cNvPr id="5" name="Google Shape;73;p15">
            <a:extLst>
              <a:ext uri="{FF2B5EF4-FFF2-40B4-BE49-F238E27FC236}">
                <a16:creationId xmlns:a16="http://schemas.microsoft.com/office/drawing/2014/main" id="{04D9D4E1-853D-BE0D-8FF8-0393E2725AF2}"/>
              </a:ext>
            </a:extLst>
          </p:cNvPr>
          <p:cNvSpPr/>
          <p:nvPr userDrawn="1"/>
        </p:nvSpPr>
        <p:spPr>
          <a:xfrm>
            <a:off x="0" y="8233"/>
            <a:ext cx="12192000" cy="1241600"/>
          </a:xfrm>
          <a:prstGeom prst="rect">
            <a:avLst/>
          </a:prstGeom>
          <a:noFill/>
          <a:ln w="9525" cap="flat" cmpd="sng">
            <a:solidFill>
              <a:srgbClr val="D9D9D9"/>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212121"/>
              </a:solidFill>
            </a:endParaRPr>
          </a:p>
        </p:txBody>
      </p:sp>
      <p:sp>
        <p:nvSpPr>
          <p:cNvPr id="6" name="Google Shape;74;p15">
            <a:extLst>
              <a:ext uri="{FF2B5EF4-FFF2-40B4-BE49-F238E27FC236}">
                <a16:creationId xmlns:a16="http://schemas.microsoft.com/office/drawing/2014/main" id="{A389B34C-4210-03F5-FCED-1972293DC32C}"/>
              </a:ext>
            </a:extLst>
          </p:cNvPr>
          <p:cNvSpPr txBox="1">
            <a:spLocks/>
          </p:cNvSpPr>
          <p:nvPr userDrawn="1"/>
        </p:nvSpPr>
        <p:spPr>
          <a:xfrm>
            <a:off x="767709" y="196600"/>
            <a:ext cx="10120025" cy="763600"/>
          </a:xfrm>
          <a:prstGeom prst="rect">
            <a:avLst/>
          </a:prstGeom>
          <a:noFill/>
          <a:ln>
            <a:noFill/>
          </a:ln>
        </p:spPr>
        <p:txBody>
          <a:bodyPr spcFirstLastPara="1" wrap="square" lIns="91433" tIns="45700" rIns="91433"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nSpc>
                <a:spcPct val="90000"/>
              </a:lnSpc>
            </a:pPr>
            <a:r>
              <a:rPr lang="en-US" sz="3200" b="1" dirty="0">
                <a:solidFill>
                  <a:srgbClr val="15619C"/>
                </a:solidFill>
                <a:latin typeface="Work Sans"/>
                <a:ea typeface="Work Sans"/>
                <a:cs typeface="Work Sans"/>
                <a:sym typeface="Work Sans"/>
              </a:rPr>
              <a:t>   </a:t>
            </a:r>
            <a:endParaRPr lang="en-US" sz="3733" b="1" dirty="0">
              <a:solidFill>
                <a:srgbClr val="FFFFFF"/>
              </a:solidFill>
            </a:endParaRPr>
          </a:p>
        </p:txBody>
      </p:sp>
      <p:pic>
        <p:nvPicPr>
          <p:cNvPr id="2050" name="Picture 2">
            <a:extLst>
              <a:ext uri="{FF2B5EF4-FFF2-40B4-BE49-F238E27FC236}">
                <a16:creationId xmlns:a16="http://schemas.microsoft.com/office/drawing/2014/main" id="{99ED9ACD-6554-B9A0-FFB0-86C027C6DD8B}"/>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308231" y="237495"/>
            <a:ext cx="681807" cy="681807"/>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1">
            <a:extLst>
              <a:ext uri="{FF2B5EF4-FFF2-40B4-BE49-F238E27FC236}">
                <a16:creationId xmlns:a16="http://schemas.microsoft.com/office/drawing/2014/main" id="{59A63A70-92A4-428A-CF1F-77245FA28AA5}"/>
              </a:ext>
            </a:extLst>
          </p:cNvPr>
          <p:cNvSpPr>
            <a:spLocks noChangeArrowheads="1"/>
          </p:cNvSpPr>
          <p:nvPr userDrawn="1"/>
        </p:nvSpPr>
        <p:spPr bwMode="auto">
          <a:xfrm>
            <a:off x="6224027" y="1650816"/>
            <a:ext cx="14824103" cy="6336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3" name="Google Shape;52;p13">
            <a:extLst>
              <a:ext uri="{FF2B5EF4-FFF2-40B4-BE49-F238E27FC236}">
                <a16:creationId xmlns:a16="http://schemas.microsoft.com/office/drawing/2014/main" id="{DD78B9FB-F9B8-FB7F-ABC1-6B7E8C128DC7}"/>
              </a:ext>
            </a:extLst>
          </p:cNvPr>
          <p:cNvSpPr txBox="1">
            <a:spLocks noGrp="1"/>
          </p:cNvSpPr>
          <p:nvPr>
            <p:ph type="body" idx="1"/>
          </p:nvPr>
        </p:nvSpPr>
        <p:spPr>
          <a:xfrm>
            <a:off x="896343" y="5049078"/>
            <a:ext cx="8347048" cy="1127747"/>
          </a:xfrm>
          <a:prstGeom prst="rect">
            <a:avLst/>
          </a:prstGeom>
          <a:noFill/>
          <a:ln>
            <a:noFill/>
          </a:ln>
        </p:spPr>
        <p:txBody>
          <a:bodyPr spcFirstLastPara="1" wrap="square" lIns="68575" tIns="34275" rIns="68575" bIns="34275" anchor="t" anchorCtr="0">
            <a:noAutofit/>
          </a:bodyPr>
          <a:lstStyle>
            <a:lvl1pPr marL="186262" lvl="0" indent="0" algn="l" rtl="0">
              <a:lnSpc>
                <a:spcPct val="90000"/>
              </a:lnSpc>
              <a:spcBef>
                <a:spcPts val="1067"/>
              </a:spcBef>
              <a:spcAft>
                <a:spcPts val="0"/>
              </a:spcAft>
              <a:buClr>
                <a:schemeClr val="dk1"/>
              </a:buClr>
              <a:buSzPts val="1400"/>
              <a:buNone/>
              <a:defRPr sz="1400">
                <a:solidFill>
                  <a:schemeClr val="tx1"/>
                </a:solidFill>
                <a:latin typeface="Arial" panose="020B0604020202020204" pitchFamily="34" charset="0"/>
                <a:cs typeface="Arial" panose="020B0604020202020204" pitchFamily="34" charset="0"/>
              </a:defRPr>
            </a:lvl1pPr>
            <a:lvl2pPr marL="1219170" lvl="1" indent="-423323" algn="l" rtl="0">
              <a:lnSpc>
                <a:spcPct val="90000"/>
              </a:lnSpc>
              <a:spcBef>
                <a:spcPts val="2133"/>
              </a:spcBef>
              <a:spcAft>
                <a:spcPts val="0"/>
              </a:spcAft>
              <a:buClr>
                <a:schemeClr val="dk1"/>
              </a:buClr>
              <a:buSzPts val="1400"/>
              <a:buChar char="○"/>
              <a:defRPr/>
            </a:lvl2pPr>
            <a:lvl3pPr marL="1828754" lvl="2" indent="-423323" algn="l" rtl="0">
              <a:lnSpc>
                <a:spcPct val="90000"/>
              </a:lnSpc>
              <a:spcBef>
                <a:spcPts val="2133"/>
              </a:spcBef>
              <a:spcAft>
                <a:spcPts val="0"/>
              </a:spcAft>
              <a:buClr>
                <a:schemeClr val="dk1"/>
              </a:buClr>
              <a:buSzPts val="1400"/>
              <a:buChar char="■"/>
              <a:defRPr/>
            </a:lvl3pPr>
            <a:lvl4pPr marL="2438339" lvl="3" indent="-423323" algn="l" rtl="0">
              <a:lnSpc>
                <a:spcPct val="90000"/>
              </a:lnSpc>
              <a:spcBef>
                <a:spcPts val="2133"/>
              </a:spcBef>
              <a:spcAft>
                <a:spcPts val="0"/>
              </a:spcAft>
              <a:buClr>
                <a:schemeClr val="dk1"/>
              </a:buClr>
              <a:buSzPts val="1400"/>
              <a:buChar char="●"/>
              <a:defRPr/>
            </a:lvl4pPr>
            <a:lvl5pPr marL="3047924" lvl="4" indent="-423323" algn="l" rtl="0">
              <a:lnSpc>
                <a:spcPct val="90000"/>
              </a:lnSpc>
              <a:spcBef>
                <a:spcPts val="2133"/>
              </a:spcBef>
              <a:spcAft>
                <a:spcPts val="0"/>
              </a:spcAft>
              <a:buClr>
                <a:schemeClr val="dk1"/>
              </a:buClr>
              <a:buSzPts val="1400"/>
              <a:buChar char="○"/>
              <a:defRPr/>
            </a:lvl5pPr>
            <a:lvl6pPr marL="3657509" lvl="5" indent="-423323" algn="l" rtl="0">
              <a:lnSpc>
                <a:spcPct val="90000"/>
              </a:lnSpc>
              <a:spcBef>
                <a:spcPts val="2133"/>
              </a:spcBef>
              <a:spcAft>
                <a:spcPts val="0"/>
              </a:spcAft>
              <a:buClr>
                <a:schemeClr val="dk1"/>
              </a:buClr>
              <a:buSzPts val="1400"/>
              <a:buChar char="■"/>
              <a:defRPr/>
            </a:lvl6pPr>
            <a:lvl7pPr marL="4267093" lvl="6" indent="-423323" algn="l" rtl="0">
              <a:lnSpc>
                <a:spcPct val="90000"/>
              </a:lnSpc>
              <a:spcBef>
                <a:spcPts val="2133"/>
              </a:spcBef>
              <a:spcAft>
                <a:spcPts val="0"/>
              </a:spcAft>
              <a:buClr>
                <a:schemeClr val="dk1"/>
              </a:buClr>
              <a:buSzPts val="1400"/>
              <a:buChar char="●"/>
              <a:defRPr/>
            </a:lvl7pPr>
            <a:lvl8pPr marL="4876678" lvl="7" indent="-423323" algn="l" rtl="0">
              <a:lnSpc>
                <a:spcPct val="90000"/>
              </a:lnSpc>
              <a:spcBef>
                <a:spcPts val="2133"/>
              </a:spcBef>
              <a:spcAft>
                <a:spcPts val="0"/>
              </a:spcAft>
              <a:buClr>
                <a:schemeClr val="dk1"/>
              </a:buClr>
              <a:buSzPts val="1400"/>
              <a:buChar char="○"/>
              <a:defRPr/>
            </a:lvl8pPr>
            <a:lvl9pPr marL="5486263" lvl="8" indent="-423323" algn="l" rtl="0">
              <a:lnSpc>
                <a:spcPct val="90000"/>
              </a:lnSpc>
              <a:spcBef>
                <a:spcPts val="2133"/>
              </a:spcBef>
              <a:spcAft>
                <a:spcPts val="2133"/>
              </a:spcAft>
              <a:buClr>
                <a:schemeClr val="dk1"/>
              </a:buClr>
              <a:buSzPts val="1400"/>
              <a:buChar char="■"/>
              <a:defRPr/>
            </a:lvl9pPr>
          </a:lstStyle>
          <a:p>
            <a:endParaRPr dirty="0"/>
          </a:p>
        </p:txBody>
      </p:sp>
      <p:sp>
        <p:nvSpPr>
          <p:cNvPr id="8" name="Google Shape;51;p13">
            <a:extLst>
              <a:ext uri="{FF2B5EF4-FFF2-40B4-BE49-F238E27FC236}">
                <a16:creationId xmlns:a16="http://schemas.microsoft.com/office/drawing/2014/main" id="{F444FCEA-135F-162F-BF24-B9FEB70CBCEF}"/>
              </a:ext>
            </a:extLst>
          </p:cNvPr>
          <p:cNvSpPr txBox="1">
            <a:spLocks noGrp="1"/>
          </p:cNvSpPr>
          <p:nvPr>
            <p:ph type="title" hasCustomPrompt="1"/>
          </p:nvPr>
        </p:nvSpPr>
        <p:spPr>
          <a:xfrm>
            <a:off x="1169127" y="217396"/>
            <a:ext cx="9718607" cy="763600"/>
          </a:xfrm>
          <a:prstGeom prst="rect">
            <a:avLst/>
          </a:prstGeom>
          <a:noFill/>
          <a:ln>
            <a:noFill/>
          </a:ln>
        </p:spPr>
        <p:txBody>
          <a:bodyPr spcFirstLastPara="1" wrap="square" lIns="68575" tIns="34275" rIns="68575" bIns="34275" anchor="ctr" anchorCtr="0">
            <a:noAutofit/>
          </a:bodyPr>
          <a:lstStyle>
            <a:lvl1pPr lvl="0" algn="l" rtl="0">
              <a:lnSpc>
                <a:spcPct val="90000"/>
              </a:lnSpc>
              <a:spcBef>
                <a:spcPts val="0"/>
              </a:spcBef>
              <a:spcAft>
                <a:spcPts val="0"/>
              </a:spcAft>
              <a:buClr>
                <a:schemeClr val="dk1"/>
              </a:buClr>
              <a:buSzPts val="1400"/>
              <a:buNone/>
              <a:defRPr sz="4000" b="1">
                <a:solidFill>
                  <a:srgbClr val="15619C"/>
                </a:solidFill>
                <a:latin typeface="Calibri" panose="020F0502020204030204" pitchFamily="34" charset="0"/>
                <a:cs typeface="Calibri" panose="020F0502020204030204" pitchFamily="34" charset="0"/>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pPr rtl="0">
              <a:spcBef>
                <a:spcPts val="0"/>
              </a:spcBef>
              <a:spcAft>
                <a:spcPts val="0"/>
              </a:spcAft>
            </a:pPr>
            <a:r>
              <a:rPr lang="en-US" dirty="0"/>
              <a:t>Descriptive Statistics</a:t>
            </a:r>
            <a:endParaRPr dirty="0"/>
          </a:p>
        </p:txBody>
      </p:sp>
      <p:pic>
        <p:nvPicPr>
          <p:cNvPr id="2" name="Picture 1" descr="A magnifying glass with graph and arrow&#10;&#10;Description automatically generated">
            <a:extLst>
              <a:ext uri="{FF2B5EF4-FFF2-40B4-BE49-F238E27FC236}">
                <a16:creationId xmlns:a16="http://schemas.microsoft.com/office/drawing/2014/main" id="{AF933C5C-5A5D-91AC-4CAD-682B560C8E11}"/>
              </a:ext>
            </a:extLst>
          </p:cNvPr>
          <p:cNvPicPr>
            <a:picLocks noChangeAspect="1"/>
          </p:cNvPicPr>
          <p:nvPr userDrawn="1"/>
        </p:nvPicPr>
        <p:blipFill>
          <a:blip r:embed="rId3"/>
          <a:stretch>
            <a:fillRect/>
          </a:stretch>
        </p:blipFill>
        <p:spPr>
          <a:xfrm>
            <a:off x="277071" y="227556"/>
            <a:ext cx="681807" cy="681807"/>
          </a:xfrm>
          <a:prstGeom prst="rect">
            <a:avLst/>
          </a:prstGeom>
        </p:spPr>
      </p:pic>
    </p:spTree>
    <p:extLst>
      <p:ext uri="{BB962C8B-B14F-4D97-AF65-F5344CB8AC3E}">
        <p14:creationId xmlns:p14="http://schemas.microsoft.com/office/powerpoint/2010/main" val="8983402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body" preserve="1" userDrawn="1">
  <p:cSld name="descriptives_barPlot">
    <p:bg>
      <p:bgPr>
        <a:solidFill>
          <a:schemeClr val="bg1"/>
        </a:solidFill>
        <a:effectLst/>
      </p:bgPr>
    </p:bg>
    <p:spTree>
      <p:nvGrpSpPr>
        <p:cNvPr id="1" name="Shape 16"/>
        <p:cNvGrpSpPr/>
        <p:nvPr/>
      </p:nvGrpSpPr>
      <p:grpSpPr>
        <a:xfrm>
          <a:off x="0" y="0"/>
          <a:ext cx="0" cy="0"/>
          <a:chOff x="0" y="0"/>
          <a:chExt cx="0" cy="0"/>
        </a:xfrm>
      </p:grpSpPr>
      <p:sp>
        <p:nvSpPr>
          <p:cNvPr id="5" name="Google Shape;73;p15">
            <a:extLst>
              <a:ext uri="{FF2B5EF4-FFF2-40B4-BE49-F238E27FC236}">
                <a16:creationId xmlns:a16="http://schemas.microsoft.com/office/drawing/2014/main" id="{04D9D4E1-853D-BE0D-8FF8-0393E2725AF2}"/>
              </a:ext>
            </a:extLst>
          </p:cNvPr>
          <p:cNvSpPr/>
          <p:nvPr userDrawn="1"/>
        </p:nvSpPr>
        <p:spPr>
          <a:xfrm>
            <a:off x="0" y="8233"/>
            <a:ext cx="12192000" cy="1241600"/>
          </a:xfrm>
          <a:prstGeom prst="rect">
            <a:avLst/>
          </a:prstGeom>
          <a:noFill/>
          <a:ln w="9525" cap="flat" cmpd="sng">
            <a:solidFill>
              <a:srgbClr val="D9D9D9"/>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212121"/>
              </a:solidFill>
            </a:endParaRPr>
          </a:p>
        </p:txBody>
      </p:sp>
      <p:sp>
        <p:nvSpPr>
          <p:cNvPr id="6" name="Google Shape;74;p15">
            <a:extLst>
              <a:ext uri="{FF2B5EF4-FFF2-40B4-BE49-F238E27FC236}">
                <a16:creationId xmlns:a16="http://schemas.microsoft.com/office/drawing/2014/main" id="{A389B34C-4210-03F5-FCED-1972293DC32C}"/>
              </a:ext>
            </a:extLst>
          </p:cNvPr>
          <p:cNvSpPr txBox="1">
            <a:spLocks/>
          </p:cNvSpPr>
          <p:nvPr userDrawn="1"/>
        </p:nvSpPr>
        <p:spPr>
          <a:xfrm>
            <a:off x="767709" y="196600"/>
            <a:ext cx="10120025" cy="763600"/>
          </a:xfrm>
          <a:prstGeom prst="rect">
            <a:avLst/>
          </a:prstGeom>
          <a:noFill/>
          <a:ln>
            <a:noFill/>
          </a:ln>
        </p:spPr>
        <p:txBody>
          <a:bodyPr spcFirstLastPara="1" wrap="square" lIns="91433" tIns="45700" rIns="91433"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nSpc>
                <a:spcPct val="90000"/>
              </a:lnSpc>
            </a:pPr>
            <a:r>
              <a:rPr lang="en-US" sz="3200" b="1" dirty="0">
                <a:solidFill>
                  <a:srgbClr val="15619C"/>
                </a:solidFill>
                <a:latin typeface="Work Sans"/>
                <a:ea typeface="Work Sans"/>
                <a:cs typeface="Work Sans"/>
                <a:sym typeface="Work Sans"/>
              </a:rPr>
              <a:t>   </a:t>
            </a:r>
            <a:endParaRPr lang="en-US" sz="3733" b="1" dirty="0">
              <a:solidFill>
                <a:srgbClr val="FFFFFF"/>
              </a:solidFill>
            </a:endParaRPr>
          </a:p>
        </p:txBody>
      </p:sp>
      <p:sp>
        <p:nvSpPr>
          <p:cNvPr id="2" name="Google Shape;51;p13">
            <a:extLst>
              <a:ext uri="{FF2B5EF4-FFF2-40B4-BE49-F238E27FC236}">
                <a16:creationId xmlns:a16="http://schemas.microsoft.com/office/drawing/2014/main" id="{6AE50E12-A922-1AD3-6888-46FFCC1C5F2E}"/>
              </a:ext>
            </a:extLst>
          </p:cNvPr>
          <p:cNvSpPr txBox="1">
            <a:spLocks noGrp="1"/>
          </p:cNvSpPr>
          <p:nvPr>
            <p:ph type="title" hasCustomPrompt="1"/>
          </p:nvPr>
        </p:nvSpPr>
        <p:spPr>
          <a:xfrm>
            <a:off x="1169127" y="217396"/>
            <a:ext cx="9718607" cy="763600"/>
          </a:xfrm>
          <a:prstGeom prst="rect">
            <a:avLst/>
          </a:prstGeom>
          <a:noFill/>
          <a:ln>
            <a:noFill/>
          </a:ln>
        </p:spPr>
        <p:txBody>
          <a:bodyPr spcFirstLastPara="1" wrap="square" lIns="68575" tIns="34275" rIns="68575" bIns="34275" anchor="ctr" anchorCtr="0">
            <a:noAutofit/>
          </a:bodyPr>
          <a:lstStyle>
            <a:lvl1pPr lvl="0" algn="l" rtl="0">
              <a:lnSpc>
                <a:spcPct val="90000"/>
              </a:lnSpc>
              <a:spcBef>
                <a:spcPts val="0"/>
              </a:spcBef>
              <a:spcAft>
                <a:spcPts val="0"/>
              </a:spcAft>
              <a:buClr>
                <a:schemeClr val="dk1"/>
              </a:buClr>
              <a:buSzPts val="1400"/>
              <a:buNone/>
              <a:defRPr sz="4000" b="1">
                <a:solidFill>
                  <a:srgbClr val="15619C"/>
                </a:solidFill>
                <a:latin typeface="Calibri" panose="020F0502020204030204" pitchFamily="34" charset="0"/>
                <a:cs typeface="Calibri" panose="020F0502020204030204" pitchFamily="34" charset="0"/>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pPr rtl="0">
              <a:spcBef>
                <a:spcPts val="0"/>
              </a:spcBef>
              <a:spcAft>
                <a:spcPts val="0"/>
              </a:spcAft>
            </a:pPr>
            <a:r>
              <a:rPr lang="en-US" dirty="0"/>
              <a:t>Descriptive Statistics</a:t>
            </a:r>
            <a:endParaRPr dirty="0"/>
          </a:p>
        </p:txBody>
      </p:sp>
      <p:pic>
        <p:nvPicPr>
          <p:cNvPr id="2050" name="Picture 2">
            <a:extLst>
              <a:ext uri="{FF2B5EF4-FFF2-40B4-BE49-F238E27FC236}">
                <a16:creationId xmlns:a16="http://schemas.microsoft.com/office/drawing/2014/main" id="{99ED9ACD-6554-B9A0-FFB0-86C027C6DD8B}"/>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308231" y="237495"/>
            <a:ext cx="681807" cy="681807"/>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1">
            <a:extLst>
              <a:ext uri="{FF2B5EF4-FFF2-40B4-BE49-F238E27FC236}">
                <a16:creationId xmlns:a16="http://schemas.microsoft.com/office/drawing/2014/main" id="{59A63A70-92A4-428A-CF1F-77245FA28AA5}"/>
              </a:ext>
            </a:extLst>
          </p:cNvPr>
          <p:cNvSpPr>
            <a:spLocks noChangeArrowheads="1"/>
          </p:cNvSpPr>
          <p:nvPr userDrawn="1"/>
        </p:nvSpPr>
        <p:spPr bwMode="auto">
          <a:xfrm>
            <a:off x="6224027" y="1650816"/>
            <a:ext cx="14824103" cy="6336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3" name="Google Shape;52;p13">
            <a:extLst>
              <a:ext uri="{FF2B5EF4-FFF2-40B4-BE49-F238E27FC236}">
                <a16:creationId xmlns:a16="http://schemas.microsoft.com/office/drawing/2014/main" id="{DD78B9FB-F9B8-FB7F-ABC1-6B7E8C128DC7}"/>
              </a:ext>
            </a:extLst>
          </p:cNvPr>
          <p:cNvSpPr txBox="1">
            <a:spLocks noGrp="1"/>
          </p:cNvSpPr>
          <p:nvPr>
            <p:ph type="body" idx="1"/>
          </p:nvPr>
        </p:nvSpPr>
        <p:spPr>
          <a:xfrm>
            <a:off x="2138734" y="5049078"/>
            <a:ext cx="8347048" cy="1127747"/>
          </a:xfrm>
          <a:prstGeom prst="rect">
            <a:avLst/>
          </a:prstGeom>
          <a:noFill/>
          <a:ln>
            <a:noFill/>
          </a:ln>
        </p:spPr>
        <p:txBody>
          <a:bodyPr spcFirstLastPara="1" wrap="square" lIns="68575" tIns="34275" rIns="68575" bIns="34275" anchor="t" anchorCtr="0">
            <a:noAutofit/>
          </a:bodyPr>
          <a:lstStyle>
            <a:lvl1pPr marL="186262" lvl="0" indent="0" algn="l" rtl="0">
              <a:lnSpc>
                <a:spcPct val="90000"/>
              </a:lnSpc>
              <a:spcBef>
                <a:spcPts val="1067"/>
              </a:spcBef>
              <a:spcAft>
                <a:spcPts val="0"/>
              </a:spcAft>
              <a:buClr>
                <a:schemeClr val="dk1"/>
              </a:buClr>
              <a:buSzPts val="1400"/>
              <a:buNone/>
              <a:defRPr sz="1400">
                <a:solidFill>
                  <a:schemeClr val="tx1"/>
                </a:solidFill>
                <a:latin typeface="Arial" panose="020B0604020202020204" pitchFamily="34" charset="0"/>
                <a:cs typeface="Arial" panose="020B0604020202020204" pitchFamily="34" charset="0"/>
              </a:defRPr>
            </a:lvl1pPr>
            <a:lvl2pPr marL="1219170" lvl="1" indent="-423323" algn="l" rtl="0">
              <a:lnSpc>
                <a:spcPct val="90000"/>
              </a:lnSpc>
              <a:spcBef>
                <a:spcPts val="2133"/>
              </a:spcBef>
              <a:spcAft>
                <a:spcPts val="0"/>
              </a:spcAft>
              <a:buClr>
                <a:schemeClr val="dk1"/>
              </a:buClr>
              <a:buSzPts val="1400"/>
              <a:buChar char="○"/>
              <a:defRPr/>
            </a:lvl2pPr>
            <a:lvl3pPr marL="1828754" lvl="2" indent="-423323" algn="l" rtl="0">
              <a:lnSpc>
                <a:spcPct val="90000"/>
              </a:lnSpc>
              <a:spcBef>
                <a:spcPts val="2133"/>
              </a:spcBef>
              <a:spcAft>
                <a:spcPts val="0"/>
              </a:spcAft>
              <a:buClr>
                <a:schemeClr val="dk1"/>
              </a:buClr>
              <a:buSzPts val="1400"/>
              <a:buChar char="■"/>
              <a:defRPr/>
            </a:lvl3pPr>
            <a:lvl4pPr marL="2438339" lvl="3" indent="-423323" algn="l" rtl="0">
              <a:lnSpc>
                <a:spcPct val="90000"/>
              </a:lnSpc>
              <a:spcBef>
                <a:spcPts val="2133"/>
              </a:spcBef>
              <a:spcAft>
                <a:spcPts val="0"/>
              </a:spcAft>
              <a:buClr>
                <a:schemeClr val="dk1"/>
              </a:buClr>
              <a:buSzPts val="1400"/>
              <a:buChar char="●"/>
              <a:defRPr/>
            </a:lvl4pPr>
            <a:lvl5pPr marL="3047924" lvl="4" indent="-423323" algn="l" rtl="0">
              <a:lnSpc>
                <a:spcPct val="90000"/>
              </a:lnSpc>
              <a:spcBef>
                <a:spcPts val="2133"/>
              </a:spcBef>
              <a:spcAft>
                <a:spcPts val="0"/>
              </a:spcAft>
              <a:buClr>
                <a:schemeClr val="dk1"/>
              </a:buClr>
              <a:buSzPts val="1400"/>
              <a:buChar char="○"/>
              <a:defRPr/>
            </a:lvl5pPr>
            <a:lvl6pPr marL="3657509" lvl="5" indent="-423323" algn="l" rtl="0">
              <a:lnSpc>
                <a:spcPct val="90000"/>
              </a:lnSpc>
              <a:spcBef>
                <a:spcPts val="2133"/>
              </a:spcBef>
              <a:spcAft>
                <a:spcPts val="0"/>
              </a:spcAft>
              <a:buClr>
                <a:schemeClr val="dk1"/>
              </a:buClr>
              <a:buSzPts val="1400"/>
              <a:buChar char="■"/>
              <a:defRPr/>
            </a:lvl6pPr>
            <a:lvl7pPr marL="4267093" lvl="6" indent="-423323" algn="l" rtl="0">
              <a:lnSpc>
                <a:spcPct val="90000"/>
              </a:lnSpc>
              <a:spcBef>
                <a:spcPts val="2133"/>
              </a:spcBef>
              <a:spcAft>
                <a:spcPts val="0"/>
              </a:spcAft>
              <a:buClr>
                <a:schemeClr val="dk1"/>
              </a:buClr>
              <a:buSzPts val="1400"/>
              <a:buChar char="●"/>
              <a:defRPr/>
            </a:lvl7pPr>
            <a:lvl8pPr marL="4876678" lvl="7" indent="-423323" algn="l" rtl="0">
              <a:lnSpc>
                <a:spcPct val="90000"/>
              </a:lnSpc>
              <a:spcBef>
                <a:spcPts val="2133"/>
              </a:spcBef>
              <a:spcAft>
                <a:spcPts val="0"/>
              </a:spcAft>
              <a:buClr>
                <a:schemeClr val="dk1"/>
              </a:buClr>
              <a:buSzPts val="1400"/>
              <a:buChar char="○"/>
              <a:defRPr/>
            </a:lvl8pPr>
            <a:lvl9pPr marL="5486263" lvl="8" indent="-423323" algn="l" rtl="0">
              <a:lnSpc>
                <a:spcPct val="90000"/>
              </a:lnSpc>
              <a:spcBef>
                <a:spcPts val="2133"/>
              </a:spcBef>
              <a:spcAft>
                <a:spcPts val="2133"/>
              </a:spcAft>
              <a:buClr>
                <a:schemeClr val="dk1"/>
              </a:buClr>
              <a:buSzPts val="1400"/>
              <a:buChar char="■"/>
              <a:defRPr/>
            </a:lvl9pPr>
          </a:lstStyle>
          <a:p>
            <a:endParaRPr dirty="0"/>
          </a:p>
        </p:txBody>
      </p:sp>
      <p:pic>
        <p:nvPicPr>
          <p:cNvPr id="8" name="Picture 7" descr="A magnifying glass with graph and arrow&#10;&#10;Description automatically generated">
            <a:extLst>
              <a:ext uri="{FF2B5EF4-FFF2-40B4-BE49-F238E27FC236}">
                <a16:creationId xmlns:a16="http://schemas.microsoft.com/office/drawing/2014/main" id="{E7E146FD-599B-85AE-3DAB-26E0C569A849}"/>
              </a:ext>
            </a:extLst>
          </p:cNvPr>
          <p:cNvPicPr>
            <a:picLocks noChangeAspect="1"/>
          </p:cNvPicPr>
          <p:nvPr userDrawn="1"/>
        </p:nvPicPr>
        <p:blipFill>
          <a:blip r:embed="rId3"/>
          <a:stretch>
            <a:fillRect/>
          </a:stretch>
        </p:blipFill>
        <p:spPr>
          <a:xfrm>
            <a:off x="277071" y="227556"/>
            <a:ext cx="681807" cy="681807"/>
          </a:xfrm>
          <a:prstGeom prst="rect">
            <a:avLst/>
          </a:prstGeom>
        </p:spPr>
      </p:pic>
    </p:spTree>
    <p:extLst>
      <p:ext uri="{BB962C8B-B14F-4D97-AF65-F5344CB8AC3E}">
        <p14:creationId xmlns:p14="http://schemas.microsoft.com/office/powerpoint/2010/main" val="20032463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body" preserve="1" userDrawn="1">
  <p:cSld name="divider_white">
    <p:bg>
      <p:bgPr>
        <a:solidFill>
          <a:schemeClr val="bg1"/>
        </a:solidFill>
        <a:effectLst/>
      </p:bgPr>
    </p:bg>
    <p:spTree>
      <p:nvGrpSpPr>
        <p:cNvPr id="1" name="Shape 16"/>
        <p:cNvGrpSpPr/>
        <p:nvPr/>
      </p:nvGrpSpPr>
      <p:grpSpPr>
        <a:xfrm>
          <a:off x="0" y="0"/>
          <a:ext cx="0" cy="0"/>
          <a:chOff x="0" y="0"/>
          <a:chExt cx="0" cy="0"/>
        </a:xfrm>
      </p:grpSpPr>
      <p:sp>
        <p:nvSpPr>
          <p:cNvPr id="5" name="Google Shape;73;p15">
            <a:extLst>
              <a:ext uri="{FF2B5EF4-FFF2-40B4-BE49-F238E27FC236}">
                <a16:creationId xmlns:a16="http://schemas.microsoft.com/office/drawing/2014/main" id="{04D9D4E1-853D-BE0D-8FF8-0393E2725AF2}"/>
              </a:ext>
            </a:extLst>
          </p:cNvPr>
          <p:cNvSpPr/>
          <p:nvPr userDrawn="1"/>
        </p:nvSpPr>
        <p:spPr>
          <a:xfrm>
            <a:off x="0" y="8233"/>
            <a:ext cx="12192000" cy="1241600"/>
          </a:xfrm>
          <a:prstGeom prst="rect">
            <a:avLst/>
          </a:prstGeom>
          <a:noFill/>
          <a:ln w="9525" cap="flat" cmpd="sng">
            <a:solidFill>
              <a:srgbClr val="D9D9D9"/>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212121"/>
              </a:solidFill>
            </a:endParaRPr>
          </a:p>
        </p:txBody>
      </p:sp>
      <p:sp>
        <p:nvSpPr>
          <p:cNvPr id="6" name="Google Shape;74;p15">
            <a:extLst>
              <a:ext uri="{FF2B5EF4-FFF2-40B4-BE49-F238E27FC236}">
                <a16:creationId xmlns:a16="http://schemas.microsoft.com/office/drawing/2014/main" id="{A389B34C-4210-03F5-FCED-1972293DC32C}"/>
              </a:ext>
            </a:extLst>
          </p:cNvPr>
          <p:cNvSpPr txBox="1">
            <a:spLocks/>
          </p:cNvSpPr>
          <p:nvPr userDrawn="1"/>
        </p:nvSpPr>
        <p:spPr>
          <a:xfrm>
            <a:off x="767709" y="196600"/>
            <a:ext cx="10120025" cy="763600"/>
          </a:xfrm>
          <a:prstGeom prst="rect">
            <a:avLst/>
          </a:prstGeom>
          <a:noFill/>
          <a:ln>
            <a:noFill/>
          </a:ln>
        </p:spPr>
        <p:txBody>
          <a:bodyPr spcFirstLastPara="1" wrap="square" lIns="91433" tIns="45700" rIns="91433"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nSpc>
                <a:spcPct val="90000"/>
              </a:lnSpc>
            </a:pPr>
            <a:r>
              <a:rPr lang="en-US" sz="3200" b="1" dirty="0">
                <a:solidFill>
                  <a:srgbClr val="15619C"/>
                </a:solidFill>
                <a:latin typeface="Work Sans"/>
                <a:ea typeface="Work Sans"/>
                <a:cs typeface="Work Sans"/>
                <a:sym typeface="Work Sans"/>
              </a:rPr>
              <a:t>   </a:t>
            </a:r>
            <a:endParaRPr lang="en-US" sz="3733" b="1" dirty="0">
              <a:solidFill>
                <a:srgbClr val="FFFFFF"/>
              </a:solidFill>
            </a:endParaRPr>
          </a:p>
        </p:txBody>
      </p:sp>
      <p:sp>
        <p:nvSpPr>
          <p:cNvPr id="2" name="Google Shape;51;p13">
            <a:extLst>
              <a:ext uri="{FF2B5EF4-FFF2-40B4-BE49-F238E27FC236}">
                <a16:creationId xmlns:a16="http://schemas.microsoft.com/office/drawing/2014/main" id="{6AE50E12-A922-1AD3-6888-46FFCC1C5F2E}"/>
              </a:ext>
            </a:extLst>
          </p:cNvPr>
          <p:cNvSpPr txBox="1">
            <a:spLocks noGrp="1"/>
          </p:cNvSpPr>
          <p:nvPr>
            <p:ph type="title"/>
          </p:nvPr>
        </p:nvSpPr>
        <p:spPr>
          <a:xfrm>
            <a:off x="1169127" y="227556"/>
            <a:ext cx="9718607" cy="763600"/>
          </a:xfrm>
          <a:prstGeom prst="rect">
            <a:avLst/>
          </a:prstGeom>
          <a:noFill/>
          <a:ln>
            <a:noFill/>
          </a:ln>
        </p:spPr>
        <p:txBody>
          <a:bodyPr spcFirstLastPara="1" wrap="square" lIns="68575" tIns="34275" rIns="68575" bIns="34275" anchor="ctr" anchorCtr="0">
            <a:noAutofit/>
          </a:bodyPr>
          <a:lstStyle>
            <a:lvl1pPr lvl="0" algn="l" rtl="0">
              <a:lnSpc>
                <a:spcPct val="90000"/>
              </a:lnSpc>
              <a:spcBef>
                <a:spcPts val="0"/>
              </a:spcBef>
              <a:spcAft>
                <a:spcPts val="0"/>
              </a:spcAft>
              <a:buClr>
                <a:schemeClr val="dk1"/>
              </a:buClr>
              <a:buSzPts val="1400"/>
              <a:buNone/>
              <a:defRPr sz="4000" b="1">
                <a:solidFill>
                  <a:srgbClr val="15619C"/>
                </a:solidFill>
                <a:latin typeface="Calibri" panose="020F0502020204030204" pitchFamily="34" charset="0"/>
                <a:cs typeface="Calibri" panose="020F0502020204030204" pitchFamily="34" charset="0"/>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pPr rtl="0">
              <a:spcBef>
                <a:spcPts val="0"/>
              </a:spcBef>
              <a:spcAft>
                <a:spcPts val="0"/>
              </a:spcAft>
            </a:pPr>
            <a:endParaRPr dirty="0"/>
          </a:p>
        </p:txBody>
      </p:sp>
      <p:pic>
        <p:nvPicPr>
          <p:cNvPr id="2050" name="Picture 2">
            <a:extLst>
              <a:ext uri="{FF2B5EF4-FFF2-40B4-BE49-F238E27FC236}">
                <a16:creationId xmlns:a16="http://schemas.microsoft.com/office/drawing/2014/main" id="{99ED9ACD-6554-B9A0-FFB0-86C027C6DD8B}"/>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308231" y="237495"/>
            <a:ext cx="681807" cy="681807"/>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1">
            <a:extLst>
              <a:ext uri="{FF2B5EF4-FFF2-40B4-BE49-F238E27FC236}">
                <a16:creationId xmlns:a16="http://schemas.microsoft.com/office/drawing/2014/main" id="{59A63A70-92A4-428A-CF1F-77245FA28AA5}"/>
              </a:ext>
            </a:extLst>
          </p:cNvPr>
          <p:cNvSpPr>
            <a:spLocks noChangeArrowheads="1"/>
          </p:cNvSpPr>
          <p:nvPr userDrawn="1"/>
        </p:nvSpPr>
        <p:spPr bwMode="auto">
          <a:xfrm>
            <a:off x="6224027" y="1650816"/>
            <a:ext cx="14824103" cy="6336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3" name="Google Shape;51;p13">
            <a:extLst>
              <a:ext uri="{FF2B5EF4-FFF2-40B4-BE49-F238E27FC236}">
                <a16:creationId xmlns:a16="http://schemas.microsoft.com/office/drawing/2014/main" id="{83B49EB0-AF7C-86DE-5841-EBCC029CCB6E}"/>
              </a:ext>
            </a:extLst>
          </p:cNvPr>
          <p:cNvSpPr txBox="1">
            <a:spLocks/>
          </p:cNvSpPr>
          <p:nvPr userDrawn="1"/>
        </p:nvSpPr>
        <p:spPr>
          <a:xfrm>
            <a:off x="1169126" y="3085255"/>
            <a:ext cx="9718607" cy="763600"/>
          </a:xfrm>
          <a:prstGeom prst="rect">
            <a:avLst/>
          </a:prstGeom>
          <a:noFill/>
          <a:ln>
            <a:noFill/>
          </a:ln>
        </p:spPr>
        <p:txBody>
          <a:bodyPr spcFirstLastPara="1" vert="horz" wrap="square" lIns="68575" tIns="34275" rIns="68575" bIns="34275" rtlCol="0" anchor="ctr" anchorCtr="0">
            <a:noAutofit/>
          </a:bodyPr>
          <a:lstStyle>
            <a:lvl1pPr lvl="0" algn="l" defTabSz="914400" rtl="0" eaLnBrk="1" latinLnBrk="0" hangingPunct="1">
              <a:lnSpc>
                <a:spcPct val="90000"/>
              </a:lnSpc>
              <a:spcBef>
                <a:spcPts val="0"/>
              </a:spcBef>
              <a:spcAft>
                <a:spcPts val="0"/>
              </a:spcAft>
              <a:buClr>
                <a:schemeClr val="dk1"/>
              </a:buClr>
              <a:buSzPts val="1400"/>
              <a:buNone/>
              <a:defRPr sz="4000" b="1" kern="1200">
                <a:solidFill>
                  <a:srgbClr val="15619C"/>
                </a:solidFill>
                <a:latin typeface="Calibri" panose="020F0502020204030204" pitchFamily="34" charset="0"/>
                <a:ea typeface="+mj-ea"/>
                <a:cs typeface="Calibri" panose="020F0502020204030204" pitchFamily="34" charset="0"/>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pPr algn="ctr"/>
            <a:endParaRPr lang="en-US" dirty="0"/>
          </a:p>
        </p:txBody>
      </p:sp>
      <p:pic>
        <p:nvPicPr>
          <p:cNvPr id="8" name="Picture 7" descr="A magnifying glass with graph and arrow&#10;&#10;Description automatically generated">
            <a:extLst>
              <a:ext uri="{FF2B5EF4-FFF2-40B4-BE49-F238E27FC236}">
                <a16:creationId xmlns:a16="http://schemas.microsoft.com/office/drawing/2014/main" id="{66EAEB92-D0A9-A1D6-776C-652678DCC0FE}"/>
              </a:ext>
            </a:extLst>
          </p:cNvPr>
          <p:cNvPicPr>
            <a:picLocks noChangeAspect="1"/>
          </p:cNvPicPr>
          <p:nvPr userDrawn="1"/>
        </p:nvPicPr>
        <p:blipFill>
          <a:blip r:embed="rId3"/>
          <a:stretch>
            <a:fillRect/>
          </a:stretch>
        </p:blipFill>
        <p:spPr>
          <a:xfrm>
            <a:off x="277071" y="227556"/>
            <a:ext cx="681807" cy="681807"/>
          </a:xfrm>
          <a:prstGeom prst="rect">
            <a:avLst/>
          </a:prstGeom>
        </p:spPr>
      </p:pic>
    </p:spTree>
    <p:extLst>
      <p:ext uri="{BB962C8B-B14F-4D97-AF65-F5344CB8AC3E}">
        <p14:creationId xmlns:p14="http://schemas.microsoft.com/office/powerpoint/2010/main" val="4983974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ivider_Sample">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3B89A313-6A9E-74BE-0BE6-A5384A8CBA23}"/>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299700" y="6414294"/>
            <a:ext cx="1892300" cy="35480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7DCA3F3E-06EC-560F-DFB4-8ED0A8A51011}"/>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6258511"/>
            <a:ext cx="1913053" cy="599489"/>
          </a:xfrm>
          <a:prstGeom prst="rect">
            <a:avLst/>
          </a:prstGeom>
          <a:noFill/>
          <a:extLst>
            <a:ext uri="{909E8E84-426E-40DD-AFC4-6F175D3DCCD1}">
              <a14:hiddenFill xmlns:a14="http://schemas.microsoft.com/office/drawing/2010/main">
                <a:solidFill>
                  <a:srgbClr val="FFFFFF"/>
                </a:solidFill>
              </a14:hiddenFill>
            </a:ext>
          </a:extLst>
        </p:spPr>
      </p:pic>
      <p:sp>
        <p:nvSpPr>
          <p:cNvPr id="13" name="Google Shape;113;p19">
            <a:extLst>
              <a:ext uri="{FF2B5EF4-FFF2-40B4-BE49-F238E27FC236}">
                <a16:creationId xmlns:a16="http://schemas.microsoft.com/office/drawing/2014/main" id="{46600205-C24B-D72A-6CC1-EDF87E40EF73}"/>
              </a:ext>
            </a:extLst>
          </p:cNvPr>
          <p:cNvSpPr/>
          <p:nvPr userDrawn="1"/>
        </p:nvSpPr>
        <p:spPr>
          <a:xfrm>
            <a:off x="1310784" y="0"/>
            <a:ext cx="9570431" cy="6858000"/>
          </a:xfrm>
          <a:custGeom>
            <a:avLst/>
            <a:gdLst/>
            <a:ahLst/>
            <a:cxnLst/>
            <a:rect l="l" t="t" r="r" b="b"/>
            <a:pathLst>
              <a:path w="7187261" h="5150263" extrusionOk="0">
                <a:moveTo>
                  <a:pt x="7178288" y="2604802"/>
                </a:moveTo>
                <a:cubicBezTo>
                  <a:pt x="7168763" y="2513076"/>
                  <a:pt x="7174478" y="2420684"/>
                  <a:pt x="7169335" y="2328577"/>
                </a:cubicBezTo>
                <a:cubicBezTo>
                  <a:pt x="7156952" y="2102882"/>
                  <a:pt x="7120586" y="1879149"/>
                  <a:pt x="7060845" y="1661160"/>
                </a:cubicBezTo>
                <a:cubicBezTo>
                  <a:pt x="6910588" y="1121007"/>
                  <a:pt x="6617428" y="631374"/>
                  <a:pt x="6212263" y="243840"/>
                </a:cubicBezTo>
                <a:cubicBezTo>
                  <a:pt x="6126538" y="162496"/>
                  <a:pt x="6040813" y="80201"/>
                  <a:pt x="5953564" y="0"/>
                </a:cubicBezTo>
                <a:lnTo>
                  <a:pt x="1408615" y="0"/>
                </a:lnTo>
                <a:cubicBezTo>
                  <a:pt x="1180967" y="200316"/>
                  <a:pt x="978332" y="427387"/>
                  <a:pt x="805111" y="676275"/>
                </a:cubicBezTo>
                <a:cubicBezTo>
                  <a:pt x="481261" y="1136523"/>
                  <a:pt x="252089" y="1640872"/>
                  <a:pt x="104928" y="2183035"/>
                </a:cubicBezTo>
                <a:cubicBezTo>
                  <a:pt x="85878" y="2254853"/>
                  <a:pt x="69495" y="2327720"/>
                  <a:pt x="51588" y="2400014"/>
                </a:cubicBezTo>
                <a:cubicBezTo>
                  <a:pt x="49683" y="2407634"/>
                  <a:pt x="51588" y="2416969"/>
                  <a:pt x="41301" y="2424208"/>
                </a:cubicBezTo>
                <a:cubicBezTo>
                  <a:pt x="45900" y="2225469"/>
                  <a:pt x="72186" y="2027834"/>
                  <a:pt x="119692" y="1834801"/>
                </a:cubicBezTo>
                <a:cubicBezTo>
                  <a:pt x="247993" y="1310926"/>
                  <a:pt x="506121" y="857726"/>
                  <a:pt x="870071" y="462248"/>
                </a:cubicBezTo>
                <a:cubicBezTo>
                  <a:pt x="1027729" y="291823"/>
                  <a:pt x="1201617" y="137169"/>
                  <a:pt x="1389279" y="476"/>
                </a:cubicBezTo>
                <a:lnTo>
                  <a:pt x="1320223" y="476"/>
                </a:lnTo>
                <a:cubicBezTo>
                  <a:pt x="960844" y="274320"/>
                  <a:pt x="656330" y="599123"/>
                  <a:pt x="423158" y="989743"/>
                </a:cubicBezTo>
                <a:cubicBezTo>
                  <a:pt x="215608" y="1337596"/>
                  <a:pt x="80258" y="1711357"/>
                  <a:pt x="25585" y="2113693"/>
                </a:cubicBezTo>
                <a:cubicBezTo>
                  <a:pt x="-2705" y="2316480"/>
                  <a:pt x="-2228" y="2521077"/>
                  <a:pt x="2344" y="2725865"/>
                </a:cubicBezTo>
                <a:cubicBezTo>
                  <a:pt x="14155" y="3261932"/>
                  <a:pt x="170650" y="3754565"/>
                  <a:pt x="447256" y="4210717"/>
                </a:cubicBezTo>
                <a:cubicBezTo>
                  <a:pt x="629851" y="4511612"/>
                  <a:pt x="866356" y="4767167"/>
                  <a:pt x="1138962" y="4988910"/>
                </a:cubicBezTo>
                <a:cubicBezTo>
                  <a:pt x="1207161" y="5044345"/>
                  <a:pt x="1277008" y="5096990"/>
                  <a:pt x="1348512" y="5146834"/>
                </a:cubicBezTo>
                <a:lnTo>
                  <a:pt x="1422712" y="5146834"/>
                </a:lnTo>
                <a:cubicBezTo>
                  <a:pt x="1043426" y="4892802"/>
                  <a:pt x="724720" y="4577334"/>
                  <a:pt x="480594" y="4187952"/>
                </a:cubicBezTo>
                <a:cubicBezTo>
                  <a:pt x="452019" y="4141851"/>
                  <a:pt x="423444" y="4095179"/>
                  <a:pt x="398679" y="4046125"/>
                </a:cubicBezTo>
                <a:cubicBezTo>
                  <a:pt x="407442" y="4043267"/>
                  <a:pt x="409156" y="4048982"/>
                  <a:pt x="411823" y="4053078"/>
                </a:cubicBezTo>
                <a:cubicBezTo>
                  <a:pt x="683572" y="4484656"/>
                  <a:pt x="1033139" y="4842701"/>
                  <a:pt x="1439380" y="5147405"/>
                </a:cubicBezTo>
                <a:lnTo>
                  <a:pt x="5710010" y="5150263"/>
                </a:lnTo>
                <a:cubicBezTo>
                  <a:pt x="5810594" y="5075482"/>
                  <a:pt x="5907272" y="4995587"/>
                  <a:pt x="5999665" y="4910900"/>
                </a:cubicBezTo>
                <a:cubicBezTo>
                  <a:pt x="6418765" y="4526661"/>
                  <a:pt x="6746901" y="4078129"/>
                  <a:pt x="6954165" y="3545777"/>
                </a:cubicBezTo>
                <a:cubicBezTo>
                  <a:pt x="7048234" y="3306175"/>
                  <a:pt x="7109956" y="3055115"/>
                  <a:pt x="7137712" y="2799207"/>
                </a:cubicBezTo>
                <a:cubicBezTo>
                  <a:pt x="7139236" y="2784920"/>
                  <a:pt x="7141046" y="2770632"/>
                  <a:pt x="7142951" y="2754535"/>
                </a:cubicBezTo>
                <a:cubicBezTo>
                  <a:pt x="7151714" y="2760440"/>
                  <a:pt x="7149237" y="2768441"/>
                  <a:pt x="7149428" y="2774823"/>
                </a:cubicBezTo>
                <a:cubicBezTo>
                  <a:pt x="7156743" y="3007967"/>
                  <a:pt x="7128777" y="3240881"/>
                  <a:pt x="7066465" y="3465672"/>
                </a:cubicBezTo>
                <a:cubicBezTo>
                  <a:pt x="6952165" y="3878580"/>
                  <a:pt x="6737948" y="4235863"/>
                  <a:pt x="6452578" y="4552760"/>
                </a:cubicBezTo>
                <a:cubicBezTo>
                  <a:pt x="6244553" y="4783836"/>
                  <a:pt x="6008809" y="4980242"/>
                  <a:pt x="5752110" y="5150263"/>
                </a:cubicBezTo>
                <a:lnTo>
                  <a:pt x="5827643" y="5150263"/>
                </a:lnTo>
                <a:cubicBezTo>
                  <a:pt x="6136539" y="4938904"/>
                  <a:pt x="6412192" y="4689348"/>
                  <a:pt x="6642793" y="4389406"/>
                </a:cubicBezTo>
                <a:cubicBezTo>
                  <a:pt x="6851295" y="4118324"/>
                  <a:pt x="7009125" y="3820859"/>
                  <a:pt x="7102469" y="3490817"/>
                </a:cubicBezTo>
                <a:cubicBezTo>
                  <a:pt x="7148646" y="3327473"/>
                  <a:pt x="7177069" y="3159624"/>
                  <a:pt x="7187242" y="2990183"/>
                </a:cubicBezTo>
                <a:cubicBezTo>
                  <a:pt x="7187623" y="2984087"/>
                  <a:pt x="7182384" y="2642330"/>
                  <a:pt x="7178288" y="2604802"/>
                </a:cubicBezTo>
                <a:close/>
                <a:moveTo>
                  <a:pt x="6342565" y="441389"/>
                </a:moveTo>
                <a:cubicBezTo>
                  <a:pt x="6829797" y="986533"/>
                  <a:pt x="7091135" y="1624422"/>
                  <a:pt x="7126567" y="2355056"/>
                </a:cubicBezTo>
                <a:cubicBezTo>
                  <a:pt x="7001123" y="1661827"/>
                  <a:pt x="6756426" y="1017365"/>
                  <a:pt x="6342565" y="441389"/>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4" name="Google Shape;114;p19">
            <a:extLst>
              <a:ext uri="{FF2B5EF4-FFF2-40B4-BE49-F238E27FC236}">
                <a16:creationId xmlns:a16="http://schemas.microsoft.com/office/drawing/2014/main" id="{9804ED73-3383-FEE6-E15A-E871D9BD6BDB}"/>
              </a:ext>
            </a:extLst>
          </p:cNvPr>
          <p:cNvSpPr txBox="1">
            <a:spLocks noGrp="1"/>
          </p:cNvSpPr>
          <p:nvPr>
            <p:ph type="ctrTitle"/>
          </p:nvPr>
        </p:nvSpPr>
        <p:spPr>
          <a:xfrm>
            <a:off x="2558716" y="955309"/>
            <a:ext cx="7074568" cy="2898975"/>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dk1"/>
              </a:buClr>
              <a:buSzPts val="6000"/>
              <a:buFont typeface="Calibri"/>
              <a:buNone/>
            </a:pPr>
            <a:r>
              <a:rPr lang="en-US" sz="6600" dirty="0">
                <a:solidFill>
                  <a:srgbClr val="FFFFFF"/>
                </a:solidFill>
              </a:rPr>
              <a:t>DESCRIBING THE SAMPLE</a:t>
            </a:r>
            <a:endParaRPr dirty="0"/>
          </a:p>
        </p:txBody>
      </p:sp>
      <p:sp>
        <p:nvSpPr>
          <p:cNvPr id="15" name="Google Shape;115;p19">
            <a:extLst>
              <a:ext uri="{FF2B5EF4-FFF2-40B4-BE49-F238E27FC236}">
                <a16:creationId xmlns:a16="http://schemas.microsoft.com/office/drawing/2014/main" id="{8283B425-DF01-32B2-8323-D0A1BE015963}"/>
              </a:ext>
            </a:extLst>
          </p:cNvPr>
          <p:cNvSpPr/>
          <p:nvPr userDrawn="1"/>
        </p:nvSpPr>
        <p:spPr>
          <a:xfrm>
            <a:off x="3974206" y="4173498"/>
            <a:ext cx="4243589" cy="18288"/>
          </a:xfrm>
          <a:custGeom>
            <a:avLst/>
            <a:gdLst/>
            <a:ahLst/>
            <a:cxnLst/>
            <a:rect l="l" t="t" r="r" b="b"/>
            <a:pathLst>
              <a:path w="4243589" h="18288"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3987" y="7429"/>
                  <a:pt x="4243569" y="10822"/>
                  <a:pt x="4243589" y="18288"/>
                </a:cubicBezTo>
                <a:cubicBezTo>
                  <a:pt x="4112949" y="-2855"/>
                  <a:pt x="3928037" y="1831"/>
                  <a:pt x="3637362" y="18288"/>
                </a:cubicBezTo>
                <a:cubicBezTo>
                  <a:pt x="3346687" y="34745"/>
                  <a:pt x="3254446" y="26669"/>
                  <a:pt x="3116007" y="18288"/>
                </a:cubicBezTo>
                <a:cubicBezTo>
                  <a:pt x="2977569" y="9907"/>
                  <a:pt x="2620228" y="28873"/>
                  <a:pt x="2424908" y="18288"/>
                </a:cubicBezTo>
                <a:cubicBezTo>
                  <a:pt x="2229588" y="7703"/>
                  <a:pt x="2088287" y="-3854"/>
                  <a:pt x="1861117" y="18288"/>
                </a:cubicBezTo>
                <a:cubicBezTo>
                  <a:pt x="1633947" y="40430"/>
                  <a:pt x="1502447" y="-871"/>
                  <a:pt x="1382198" y="18288"/>
                </a:cubicBezTo>
                <a:cubicBezTo>
                  <a:pt x="1261949" y="37447"/>
                  <a:pt x="1045440" y="28353"/>
                  <a:pt x="733535" y="18288"/>
                </a:cubicBezTo>
                <a:cubicBezTo>
                  <a:pt x="421630" y="8223"/>
                  <a:pt x="341257" y="-18359"/>
                  <a:pt x="0" y="18288"/>
                </a:cubicBezTo>
                <a:cubicBezTo>
                  <a:pt x="-591" y="13205"/>
                  <a:pt x="-663" y="6329"/>
                  <a:pt x="0" y="0"/>
                </a:cubicBezTo>
                <a:close/>
              </a:path>
              <a:path w="4243589" h="18288"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2703" y="5429"/>
                  <a:pt x="4244410" y="14046"/>
                  <a:pt x="4243589" y="18288"/>
                </a:cubicBezTo>
                <a:cubicBezTo>
                  <a:pt x="4130424" y="-1240"/>
                  <a:pt x="3932803" y="42249"/>
                  <a:pt x="3722234" y="18288"/>
                </a:cubicBezTo>
                <a:cubicBezTo>
                  <a:pt x="3511665" y="-5673"/>
                  <a:pt x="3269903" y="45994"/>
                  <a:pt x="3116007" y="18288"/>
                </a:cubicBezTo>
                <a:cubicBezTo>
                  <a:pt x="2962111" y="-9418"/>
                  <a:pt x="2744280" y="23224"/>
                  <a:pt x="2509780" y="18288"/>
                </a:cubicBezTo>
                <a:cubicBezTo>
                  <a:pt x="2275280" y="13352"/>
                  <a:pt x="2066059" y="43664"/>
                  <a:pt x="1945989" y="18288"/>
                </a:cubicBezTo>
                <a:cubicBezTo>
                  <a:pt x="1825919" y="-7088"/>
                  <a:pt x="1407329" y="12616"/>
                  <a:pt x="1254890" y="18288"/>
                </a:cubicBezTo>
                <a:cubicBezTo>
                  <a:pt x="1102451" y="23960"/>
                  <a:pt x="837950" y="31673"/>
                  <a:pt x="563791" y="18288"/>
                </a:cubicBezTo>
                <a:cubicBezTo>
                  <a:pt x="289632" y="4903"/>
                  <a:pt x="132768" y="7105"/>
                  <a:pt x="0" y="18288"/>
                </a:cubicBezTo>
                <a:cubicBezTo>
                  <a:pt x="668" y="13665"/>
                  <a:pt x="578" y="5675"/>
                  <a:pt x="0" y="0"/>
                </a:cubicBezTo>
                <a:close/>
              </a:path>
            </a:pathLst>
          </a:custGeom>
          <a:solidFill>
            <a:srgbClr val="FFFFFF"/>
          </a:solidFill>
          <a:ln w="41275" cap="rnd" cmpd="sng">
            <a:solidFill>
              <a:srgbClr val="FFFFF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31470052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ivider_Open">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3B89A313-6A9E-74BE-0BE6-A5384A8CBA23}"/>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299700" y="6414294"/>
            <a:ext cx="1892300" cy="35480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7DCA3F3E-06EC-560F-DFB4-8ED0A8A51011}"/>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6258511"/>
            <a:ext cx="1913053" cy="599489"/>
          </a:xfrm>
          <a:prstGeom prst="rect">
            <a:avLst/>
          </a:prstGeom>
          <a:noFill/>
          <a:extLst>
            <a:ext uri="{909E8E84-426E-40DD-AFC4-6F175D3DCCD1}">
              <a14:hiddenFill xmlns:a14="http://schemas.microsoft.com/office/drawing/2010/main">
                <a:solidFill>
                  <a:srgbClr val="FFFFFF"/>
                </a:solidFill>
              </a14:hiddenFill>
            </a:ext>
          </a:extLst>
        </p:spPr>
      </p:pic>
      <p:sp>
        <p:nvSpPr>
          <p:cNvPr id="13" name="Google Shape;113;p19">
            <a:extLst>
              <a:ext uri="{FF2B5EF4-FFF2-40B4-BE49-F238E27FC236}">
                <a16:creationId xmlns:a16="http://schemas.microsoft.com/office/drawing/2014/main" id="{46600205-C24B-D72A-6CC1-EDF87E40EF73}"/>
              </a:ext>
            </a:extLst>
          </p:cNvPr>
          <p:cNvSpPr/>
          <p:nvPr userDrawn="1"/>
        </p:nvSpPr>
        <p:spPr>
          <a:xfrm>
            <a:off x="1310784" y="0"/>
            <a:ext cx="9570431" cy="6858000"/>
          </a:xfrm>
          <a:custGeom>
            <a:avLst/>
            <a:gdLst/>
            <a:ahLst/>
            <a:cxnLst/>
            <a:rect l="l" t="t" r="r" b="b"/>
            <a:pathLst>
              <a:path w="7187261" h="5150263" extrusionOk="0">
                <a:moveTo>
                  <a:pt x="7178288" y="2604802"/>
                </a:moveTo>
                <a:cubicBezTo>
                  <a:pt x="7168763" y="2513076"/>
                  <a:pt x="7174478" y="2420684"/>
                  <a:pt x="7169335" y="2328577"/>
                </a:cubicBezTo>
                <a:cubicBezTo>
                  <a:pt x="7156952" y="2102882"/>
                  <a:pt x="7120586" y="1879149"/>
                  <a:pt x="7060845" y="1661160"/>
                </a:cubicBezTo>
                <a:cubicBezTo>
                  <a:pt x="6910588" y="1121007"/>
                  <a:pt x="6617428" y="631374"/>
                  <a:pt x="6212263" y="243840"/>
                </a:cubicBezTo>
                <a:cubicBezTo>
                  <a:pt x="6126538" y="162496"/>
                  <a:pt x="6040813" y="80201"/>
                  <a:pt x="5953564" y="0"/>
                </a:cubicBezTo>
                <a:lnTo>
                  <a:pt x="1408615" y="0"/>
                </a:lnTo>
                <a:cubicBezTo>
                  <a:pt x="1180967" y="200316"/>
                  <a:pt x="978332" y="427387"/>
                  <a:pt x="805111" y="676275"/>
                </a:cubicBezTo>
                <a:cubicBezTo>
                  <a:pt x="481261" y="1136523"/>
                  <a:pt x="252089" y="1640872"/>
                  <a:pt x="104928" y="2183035"/>
                </a:cubicBezTo>
                <a:cubicBezTo>
                  <a:pt x="85878" y="2254853"/>
                  <a:pt x="69495" y="2327720"/>
                  <a:pt x="51588" y="2400014"/>
                </a:cubicBezTo>
                <a:cubicBezTo>
                  <a:pt x="49683" y="2407634"/>
                  <a:pt x="51588" y="2416969"/>
                  <a:pt x="41301" y="2424208"/>
                </a:cubicBezTo>
                <a:cubicBezTo>
                  <a:pt x="45900" y="2225469"/>
                  <a:pt x="72186" y="2027834"/>
                  <a:pt x="119692" y="1834801"/>
                </a:cubicBezTo>
                <a:cubicBezTo>
                  <a:pt x="247993" y="1310926"/>
                  <a:pt x="506121" y="857726"/>
                  <a:pt x="870071" y="462248"/>
                </a:cubicBezTo>
                <a:cubicBezTo>
                  <a:pt x="1027729" y="291823"/>
                  <a:pt x="1201617" y="137169"/>
                  <a:pt x="1389279" y="476"/>
                </a:cubicBezTo>
                <a:lnTo>
                  <a:pt x="1320223" y="476"/>
                </a:lnTo>
                <a:cubicBezTo>
                  <a:pt x="960844" y="274320"/>
                  <a:pt x="656330" y="599123"/>
                  <a:pt x="423158" y="989743"/>
                </a:cubicBezTo>
                <a:cubicBezTo>
                  <a:pt x="215608" y="1337596"/>
                  <a:pt x="80258" y="1711357"/>
                  <a:pt x="25585" y="2113693"/>
                </a:cubicBezTo>
                <a:cubicBezTo>
                  <a:pt x="-2705" y="2316480"/>
                  <a:pt x="-2228" y="2521077"/>
                  <a:pt x="2344" y="2725865"/>
                </a:cubicBezTo>
                <a:cubicBezTo>
                  <a:pt x="14155" y="3261932"/>
                  <a:pt x="170650" y="3754565"/>
                  <a:pt x="447256" y="4210717"/>
                </a:cubicBezTo>
                <a:cubicBezTo>
                  <a:pt x="629851" y="4511612"/>
                  <a:pt x="866356" y="4767167"/>
                  <a:pt x="1138962" y="4988910"/>
                </a:cubicBezTo>
                <a:cubicBezTo>
                  <a:pt x="1207161" y="5044345"/>
                  <a:pt x="1277008" y="5096990"/>
                  <a:pt x="1348512" y="5146834"/>
                </a:cubicBezTo>
                <a:lnTo>
                  <a:pt x="1422712" y="5146834"/>
                </a:lnTo>
                <a:cubicBezTo>
                  <a:pt x="1043426" y="4892802"/>
                  <a:pt x="724720" y="4577334"/>
                  <a:pt x="480594" y="4187952"/>
                </a:cubicBezTo>
                <a:cubicBezTo>
                  <a:pt x="452019" y="4141851"/>
                  <a:pt x="423444" y="4095179"/>
                  <a:pt x="398679" y="4046125"/>
                </a:cubicBezTo>
                <a:cubicBezTo>
                  <a:pt x="407442" y="4043267"/>
                  <a:pt x="409156" y="4048982"/>
                  <a:pt x="411823" y="4053078"/>
                </a:cubicBezTo>
                <a:cubicBezTo>
                  <a:pt x="683572" y="4484656"/>
                  <a:pt x="1033139" y="4842701"/>
                  <a:pt x="1439380" y="5147405"/>
                </a:cubicBezTo>
                <a:lnTo>
                  <a:pt x="5710010" y="5150263"/>
                </a:lnTo>
                <a:cubicBezTo>
                  <a:pt x="5810594" y="5075482"/>
                  <a:pt x="5907272" y="4995587"/>
                  <a:pt x="5999665" y="4910900"/>
                </a:cubicBezTo>
                <a:cubicBezTo>
                  <a:pt x="6418765" y="4526661"/>
                  <a:pt x="6746901" y="4078129"/>
                  <a:pt x="6954165" y="3545777"/>
                </a:cubicBezTo>
                <a:cubicBezTo>
                  <a:pt x="7048234" y="3306175"/>
                  <a:pt x="7109956" y="3055115"/>
                  <a:pt x="7137712" y="2799207"/>
                </a:cubicBezTo>
                <a:cubicBezTo>
                  <a:pt x="7139236" y="2784920"/>
                  <a:pt x="7141046" y="2770632"/>
                  <a:pt x="7142951" y="2754535"/>
                </a:cubicBezTo>
                <a:cubicBezTo>
                  <a:pt x="7151714" y="2760440"/>
                  <a:pt x="7149237" y="2768441"/>
                  <a:pt x="7149428" y="2774823"/>
                </a:cubicBezTo>
                <a:cubicBezTo>
                  <a:pt x="7156743" y="3007967"/>
                  <a:pt x="7128777" y="3240881"/>
                  <a:pt x="7066465" y="3465672"/>
                </a:cubicBezTo>
                <a:cubicBezTo>
                  <a:pt x="6952165" y="3878580"/>
                  <a:pt x="6737948" y="4235863"/>
                  <a:pt x="6452578" y="4552760"/>
                </a:cubicBezTo>
                <a:cubicBezTo>
                  <a:pt x="6244553" y="4783836"/>
                  <a:pt x="6008809" y="4980242"/>
                  <a:pt x="5752110" y="5150263"/>
                </a:cubicBezTo>
                <a:lnTo>
                  <a:pt x="5827643" y="5150263"/>
                </a:lnTo>
                <a:cubicBezTo>
                  <a:pt x="6136539" y="4938904"/>
                  <a:pt x="6412192" y="4689348"/>
                  <a:pt x="6642793" y="4389406"/>
                </a:cubicBezTo>
                <a:cubicBezTo>
                  <a:pt x="6851295" y="4118324"/>
                  <a:pt x="7009125" y="3820859"/>
                  <a:pt x="7102469" y="3490817"/>
                </a:cubicBezTo>
                <a:cubicBezTo>
                  <a:pt x="7148646" y="3327473"/>
                  <a:pt x="7177069" y="3159624"/>
                  <a:pt x="7187242" y="2990183"/>
                </a:cubicBezTo>
                <a:cubicBezTo>
                  <a:pt x="7187623" y="2984087"/>
                  <a:pt x="7182384" y="2642330"/>
                  <a:pt x="7178288" y="2604802"/>
                </a:cubicBezTo>
                <a:close/>
                <a:moveTo>
                  <a:pt x="6342565" y="441389"/>
                </a:moveTo>
                <a:cubicBezTo>
                  <a:pt x="6829797" y="986533"/>
                  <a:pt x="7091135" y="1624422"/>
                  <a:pt x="7126567" y="2355056"/>
                </a:cubicBezTo>
                <a:cubicBezTo>
                  <a:pt x="7001123" y="1661827"/>
                  <a:pt x="6756426" y="1017365"/>
                  <a:pt x="6342565" y="441389"/>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4" name="Google Shape;114;p19">
            <a:extLst>
              <a:ext uri="{FF2B5EF4-FFF2-40B4-BE49-F238E27FC236}">
                <a16:creationId xmlns:a16="http://schemas.microsoft.com/office/drawing/2014/main" id="{9804ED73-3383-FEE6-E15A-E871D9BD6BDB}"/>
              </a:ext>
            </a:extLst>
          </p:cNvPr>
          <p:cNvSpPr txBox="1">
            <a:spLocks noGrp="1"/>
          </p:cNvSpPr>
          <p:nvPr>
            <p:ph type="ctrTitle"/>
          </p:nvPr>
        </p:nvSpPr>
        <p:spPr>
          <a:xfrm>
            <a:off x="2558716" y="955309"/>
            <a:ext cx="7074568" cy="2898975"/>
          </a:xfrm>
          <a:prstGeom prst="rect">
            <a:avLst/>
          </a:prstGeom>
          <a:noFill/>
          <a:ln>
            <a:noFill/>
          </a:ln>
        </p:spPr>
        <p:txBody>
          <a:bodyPr spcFirstLastPara="1" wrap="square" lIns="91425" tIns="45700" rIns="91425" bIns="45700" anchor="b" anchorCtr="0">
            <a:normAutofit/>
          </a:bodyPr>
          <a:lstStyle>
            <a:lvl1pPr>
              <a:defRPr sz="6600">
                <a:solidFill>
                  <a:schemeClr val="bg1"/>
                </a:solidFill>
              </a:defRPr>
            </a:lvl1pPr>
          </a:lstStyle>
          <a:p>
            <a:pPr marL="0" lvl="0" indent="0" algn="ctr" rtl="0">
              <a:lnSpc>
                <a:spcPct val="90000"/>
              </a:lnSpc>
              <a:spcBef>
                <a:spcPts val="0"/>
              </a:spcBef>
              <a:spcAft>
                <a:spcPts val="0"/>
              </a:spcAft>
              <a:buClr>
                <a:schemeClr val="dk1"/>
              </a:buClr>
              <a:buSzPts val="6000"/>
              <a:buFont typeface="Calibri"/>
              <a:buNone/>
            </a:pPr>
            <a:endParaRPr lang="en-US" dirty="0"/>
          </a:p>
        </p:txBody>
      </p:sp>
      <p:sp>
        <p:nvSpPr>
          <p:cNvPr id="15" name="Google Shape;115;p19">
            <a:extLst>
              <a:ext uri="{FF2B5EF4-FFF2-40B4-BE49-F238E27FC236}">
                <a16:creationId xmlns:a16="http://schemas.microsoft.com/office/drawing/2014/main" id="{8283B425-DF01-32B2-8323-D0A1BE015963}"/>
              </a:ext>
            </a:extLst>
          </p:cNvPr>
          <p:cNvSpPr/>
          <p:nvPr userDrawn="1"/>
        </p:nvSpPr>
        <p:spPr>
          <a:xfrm>
            <a:off x="3974206" y="4173498"/>
            <a:ext cx="4243589" cy="18288"/>
          </a:xfrm>
          <a:custGeom>
            <a:avLst/>
            <a:gdLst/>
            <a:ahLst/>
            <a:cxnLst/>
            <a:rect l="l" t="t" r="r" b="b"/>
            <a:pathLst>
              <a:path w="4243589" h="18288"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3987" y="7429"/>
                  <a:pt x="4243569" y="10822"/>
                  <a:pt x="4243589" y="18288"/>
                </a:cubicBezTo>
                <a:cubicBezTo>
                  <a:pt x="4112949" y="-2855"/>
                  <a:pt x="3928037" y="1831"/>
                  <a:pt x="3637362" y="18288"/>
                </a:cubicBezTo>
                <a:cubicBezTo>
                  <a:pt x="3346687" y="34745"/>
                  <a:pt x="3254446" y="26669"/>
                  <a:pt x="3116007" y="18288"/>
                </a:cubicBezTo>
                <a:cubicBezTo>
                  <a:pt x="2977569" y="9907"/>
                  <a:pt x="2620228" y="28873"/>
                  <a:pt x="2424908" y="18288"/>
                </a:cubicBezTo>
                <a:cubicBezTo>
                  <a:pt x="2229588" y="7703"/>
                  <a:pt x="2088287" y="-3854"/>
                  <a:pt x="1861117" y="18288"/>
                </a:cubicBezTo>
                <a:cubicBezTo>
                  <a:pt x="1633947" y="40430"/>
                  <a:pt x="1502447" y="-871"/>
                  <a:pt x="1382198" y="18288"/>
                </a:cubicBezTo>
                <a:cubicBezTo>
                  <a:pt x="1261949" y="37447"/>
                  <a:pt x="1045440" y="28353"/>
                  <a:pt x="733535" y="18288"/>
                </a:cubicBezTo>
                <a:cubicBezTo>
                  <a:pt x="421630" y="8223"/>
                  <a:pt x="341257" y="-18359"/>
                  <a:pt x="0" y="18288"/>
                </a:cubicBezTo>
                <a:cubicBezTo>
                  <a:pt x="-591" y="13205"/>
                  <a:pt x="-663" y="6329"/>
                  <a:pt x="0" y="0"/>
                </a:cubicBezTo>
                <a:close/>
              </a:path>
              <a:path w="4243589" h="18288"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2703" y="5429"/>
                  <a:pt x="4244410" y="14046"/>
                  <a:pt x="4243589" y="18288"/>
                </a:cubicBezTo>
                <a:cubicBezTo>
                  <a:pt x="4130424" y="-1240"/>
                  <a:pt x="3932803" y="42249"/>
                  <a:pt x="3722234" y="18288"/>
                </a:cubicBezTo>
                <a:cubicBezTo>
                  <a:pt x="3511665" y="-5673"/>
                  <a:pt x="3269903" y="45994"/>
                  <a:pt x="3116007" y="18288"/>
                </a:cubicBezTo>
                <a:cubicBezTo>
                  <a:pt x="2962111" y="-9418"/>
                  <a:pt x="2744280" y="23224"/>
                  <a:pt x="2509780" y="18288"/>
                </a:cubicBezTo>
                <a:cubicBezTo>
                  <a:pt x="2275280" y="13352"/>
                  <a:pt x="2066059" y="43664"/>
                  <a:pt x="1945989" y="18288"/>
                </a:cubicBezTo>
                <a:cubicBezTo>
                  <a:pt x="1825919" y="-7088"/>
                  <a:pt x="1407329" y="12616"/>
                  <a:pt x="1254890" y="18288"/>
                </a:cubicBezTo>
                <a:cubicBezTo>
                  <a:pt x="1102451" y="23960"/>
                  <a:pt x="837950" y="31673"/>
                  <a:pt x="563791" y="18288"/>
                </a:cubicBezTo>
                <a:cubicBezTo>
                  <a:pt x="289632" y="4903"/>
                  <a:pt x="132768" y="7105"/>
                  <a:pt x="0" y="18288"/>
                </a:cubicBezTo>
                <a:cubicBezTo>
                  <a:pt x="668" y="13665"/>
                  <a:pt x="578" y="5675"/>
                  <a:pt x="0" y="0"/>
                </a:cubicBezTo>
                <a:close/>
              </a:path>
            </a:pathLst>
          </a:custGeom>
          <a:solidFill>
            <a:srgbClr val="FFFFFF"/>
          </a:solidFill>
          <a:ln w="41275" cap="rnd" cmpd="sng">
            <a:solidFill>
              <a:srgbClr val="FFFFF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25075005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body" preserve="1" userDrawn="1">
  <p:cSld name="general_leftContent_rightTable">
    <p:bg>
      <p:bgPr>
        <a:solidFill>
          <a:schemeClr val="bg1"/>
        </a:solidFill>
        <a:effectLst/>
      </p:bgPr>
    </p:bg>
    <p:spTree>
      <p:nvGrpSpPr>
        <p:cNvPr id="1" name="Shape 16"/>
        <p:cNvGrpSpPr/>
        <p:nvPr/>
      </p:nvGrpSpPr>
      <p:grpSpPr>
        <a:xfrm>
          <a:off x="0" y="0"/>
          <a:ext cx="0" cy="0"/>
          <a:chOff x="0" y="0"/>
          <a:chExt cx="0" cy="0"/>
        </a:xfrm>
      </p:grpSpPr>
      <p:sp>
        <p:nvSpPr>
          <p:cNvPr id="5" name="Google Shape;73;p15">
            <a:extLst>
              <a:ext uri="{FF2B5EF4-FFF2-40B4-BE49-F238E27FC236}">
                <a16:creationId xmlns:a16="http://schemas.microsoft.com/office/drawing/2014/main" id="{04D9D4E1-853D-BE0D-8FF8-0393E2725AF2}"/>
              </a:ext>
            </a:extLst>
          </p:cNvPr>
          <p:cNvSpPr/>
          <p:nvPr userDrawn="1"/>
        </p:nvSpPr>
        <p:spPr>
          <a:xfrm>
            <a:off x="0" y="8233"/>
            <a:ext cx="12192000" cy="1241600"/>
          </a:xfrm>
          <a:prstGeom prst="rect">
            <a:avLst/>
          </a:prstGeom>
          <a:noFill/>
          <a:ln w="9525" cap="flat" cmpd="sng">
            <a:solidFill>
              <a:srgbClr val="D9D9D9"/>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212121"/>
              </a:solidFill>
            </a:endParaRPr>
          </a:p>
        </p:txBody>
      </p:sp>
      <p:sp>
        <p:nvSpPr>
          <p:cNvPr id="6" name="Google Shape;74;p15">
            <a:extLst>
              <a:ext uri="{FF2B5EF4-FFF2-40B4-BE49-F238E27FC236}">
                <a16:creationId xmlns:a16="http://schemas.microsoft.com/office/drawing/2014/main" id="{A389B34C-4210-03F5-FCED-1972293DC32C}"/>
              </a:ext>
            </a:extLst>
          </p:cNvPr>
          <p:cNvSpPr txBox="1">
            <a:spLocks/>
          </p:cNvSpPr>
          <p:nvPr userDrawn="1"/>
        </p:nvSpPr>
        <p:spPr>
          <a:xfrm>
            <a:off x="767709" y="196600"/>
            <a:ext cx="10120025" cy="763600"/>
          </a:xfrm>
          <a:prstGeom prst="rect">
            <a:avLst/>
          </a:prstGeom>
          <a:noFill/>
          <a:ln>
            <a:noFill/>
          </a:ln>
        </p:spPr>
        <p:txBody>
          <a:bodyPr spcFirstLastPara="1" wrap="square" lIns="91433" tIns="45700" rIns="91433"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nSpc>
                <a:spcPct val="90000"/>
              </a:lnSpc>
            </a:pPr>
            <a:r>
              <a:rPr lang="en-US" sz="3200" b="1" dirty="0">
                <a:solidFill>
                  <a:srgbClr val="15619C"/>
                </a:solidFill>
                <a:latin typeface="Work Sans"/>
                <a:ea typeface="Work Sans"/>
                <a:cs typeface="Work Sans"/>
                <a:sym typeface="Work Sans"/>
              </a:rPr>
              <a:t>   </a:t>
            </a:r>
            <a:endParaRPr lang="en-US" sz="3733" b="1" dirty="0">
              <a:solidFill>
                <a:srgbClr val="FFFFFF"/>
              </a:solidFill>
            </a:endParaRPr>
          </a:p>
        </p:txBody>
      </p:sp>
      <p:sp>
        <p:nvSpPr>
          <p:cNvPr id="2" name="Google Shape;51;p13">
            <a:extLst>
              <a:ext uri="{FF2B5EF4-FFF2-40B4-BE49-F238E27FC236}">
                <a16:creationId xmlns:a16="http://schemas.microsoft.com/office/drawing/2014/main" id="{6AE50E12-A922-1AD3-6888-46FFCC1C5F2E}"/>
              </a:ext>
            </a:extLst>
          </p:cNvPr>
          <p:cNvSpPr txBox="1">
            <a:spLocks noGrp="1"/>
          </p:cNvSpPr>
          <p:nvPr>
            <p:ph type="title"/>
          </p:nvPr>
        </p:nvSpPr>
        <p:spPr>
          <a:xfrm>
            <a:off x="1169127" y="217396"/>
            <a:ext cx="9718607" cy="763600"/>
          </a:xfrm>
          <a:prstGeom prst="rect">
            <a:avLst/>
          </a:prstGeom>
          <a:noFill/>
          <a:ln>
            <a:noFill/>
          </a:ln>
        </p:spPr>
        <p:txBody>
          <a:bodyPr spcFirstLastPara="1" wrap="square" lIns="68575" tIns="34275" rIns="68575" bIns="34275" anchor="ctr" anchorCtr="0">
            <a:noAutofit/>
          </a:bodyPr>
          <a:lstStyle>
            <a:lvl1pPr lvl="0" algn="l" rtl="0">
              <a:lnSpc>
                <a:spcPct val="90000"/>
              </a:lnSpc>
              <a:spcBef>
                <a:spcPts val="0"/>
              </a:spcBef>
              <a:spcAft>
                <a:spcPts val="0"/>
              </a:spcAft>
              <a:buClr>
                <a:schemeClr val="dk1"/>
              </a:buClr>
              <a:buSzPts val="1400"/>
              <a:buNone/>
              <a:defRPr sz="4000" b="1">
                <a:solidFill>
                  <a:srgbClr val="15619C"/>
                </a:solidFill>
                <a:latin typeface="Calibri" panose="020F0502020204030204" pitchFamily="34" charset="0"/>
                <a:cs typeface="Calibri" panose="020F0502020204030204" pitchFamily="34" charset="0"/>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pPr rtl="0">
              <a:spcBef>
                <a:spcPts val="0"/>
              </a:spcBef>
              <a:spcAft>
                <a:spcPts val="0"/>
              </a:spcAft>
            </a:pPr>
            <a:endParaRPr dirty="0"/>
          </a:p>
        </p:txBody>
      </p:sp>
      <p:pic>
        <p:nvPicPr>
          <p:cNvPr id="2050" name="Picture 2">
            <a:extLst>
              <a:ext uri="{FF2B5EF4-FFF2-40B4-BE49-F238E27FC236}">
                <a16:creationId xmlns:a16="http://schemas.microsoft.com/office/drawing/2014/main" id="{99ED9ACD-6554-B9A0-FFB0-86C027C6DD8B}"/>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308231" y="237495"/>
            <a:ext cx="681807" cy="681807"/>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1">
            <a:extLst>
              <a:ext uri="{FF2B5EF4-FFF2-40B4-BE49-F238E27FC236}">
                <a16:creationId xmlns:a16="http://schemas.microsoft.com/office/drawing/2014/main" id="{59A63A70-92A4-428A-CF1F-77245FA28AA5}"/>
              </a:ext>
            </a:extLst>
          </p:cNvPr>
          <p:cNvSpPr>
            <a:spLocks noChangeArrowheads="1"/>
          </p:cNvSpPr>
          <p:nvPr userDrawn="1"/>
        </p:nvSpPr>
        <p:spPr bwMode="auto">
          <a:xfrm>
            <a:off x="6224027" y="1650816"/>
            <a:ext cx="14824103" cy="6336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3" name="Google Shape;52;p13">
            <a:extLst>
              <a:ext uri="{FF2B5EF4-FFF2-40B4-BE49-F238E27FC236}">
                <a16:creationId xmlns:a16="http://schemas.microsoft.com/office/drawing/2014/main" id="{DD78B9FB-F9B8-FB7F-ABC1-6B7E8C128DC7}"/>
              </a:ext>
            </a:extLst>
          </p:cNvPr>
          <p:cNvSpPr txBox="1">
            <a:spLocks noGrp="1"/>
          </p:cNvSpPr>
          <p:nvPr>
            <p:ph type="body" idx="1"/>
          </p:nvPr>
        </p:nvSpPr>
        <p:spPr>
          <a:xfrm>
            <a:off x="528595" y="1650816"/>
            <a:ext cx="3496753" cy="4309829"/>
          </a:xfrm>
          <a:prstGeom prst="rect">
            <a:avLst/>
          </a:prstGeom>
          <a:noFill/>
          <a:ln>
            <a:noFill/>
          </a:ln>
        </p:spPr>
        <p:txBody>
          <a:bodyPr spcFirstLastPara="1" wrap="square" lIns="68575" tIns="34275" rIns="68575" bIns="34275" anchor="t" anchorCtr="0">
            <a:noAutofit/>
          </a:bodyPr>
          <a:lstStyle>
            <a:lvl1pPr marL="186262" lvl="0" indent="0" algn="l" rtl="0">
              <a:lnSpc>
                <a:spcPct val="90000"/>
              </a:lnSpc>
              <a:spcBef>
                <a:spcPts val="1067"/>
              </a:spcBef>
              <a:spcAft>
                <a:spcPts val="0"/>
              </a:spcAft>
              <a:buClr>
                <a:schemeClr val="dk1"/>
              </a:buClr>
              <a:buSzPts val="1400"/>
              <a:buNone/>
              <a:defRPr sz="1400">
                <a:solidFill>
                  <a:schemeClr val="tx1"/>
                </a:solidFill>
                <a:latin typeface="Arial" panose="020B0604020202020204" pitchFamily="34" charset="0"/>
                <a:cs typeface="Arial" panose="020B0604020202020204" pitchFamily="34" charset="0"/>
              </a:defRPr>
            </a:lvl1pPr>
            <a:lvl2pPr marL="1219170" lvl="1" indent="-423323" algn="l" rtl="0">
              <a:lnSpc>
                <a:spcPct val="90000"/>
              </a:lnSpc>
              <a:spcBef>
                <a:spcPts val="2133"/>
              </a:spcBef>
              <a:spcAft>
                <a:spcPts val="0"/>
              </a:spcAft>
              <a:buClr>
                <a:schemeClr val="dk1"/>
              </a:buClr>
              <a:buSzPts val="1400"/>
              <a:buChar char="○"/>
              <a:defRPr/>
            </a:lvl2pPr>
            <a:lvl3pPr marL="1828754" lvl="2" indent="-423323" algn="l" rtl="0">
              <a:lnSpc>
                <a:spcPct val="90000"/>
              </a:lnSpc>
              <a:spcBef>
                <a:spcPts val="2133"/>
              </a:spcBef>
              <a:spcAft>
                <a:spcPts val="0"/>
              </a:spcAft>
              <a:buClr>
                <a:schemeClr val="dk1"/>
              </a:buClr>
              <a:buSzPts val="1400"/>
              <a:buChar char="■"/>
              <a:defRPr/>
            </a:lvl3pPr>
            <a:lvl4pPr marL="2438339" lvl="3" indent="-423323" algn="l" rtl="0">
              <a:lnSpc>
                <a:spcPct val="90000"/>
              </a:lnSpc>
              <a:spcBef>
                <a:spcPts val="2133"/>
              </a:spcBef>
              <a:spcAft>
                <a:spcPts val="0"/>
              </a:spcAft>
              <a:buClr>
                <a:schemeClr val="dk1"/>
              </a:buClr>
              <a:buSzPts val="1400"/>
              <a:buChar char="●"/>
              <a:defRPr/>
            </a:lvl4pPr>
            <a:lvl5pPr marL="3047924" lvl="4" indent="-423323" algn="l" rtl="0">
              <a:lnSpc>
                <a:spcPct val="90000"/>
              </a:lnSpc>
              <a:spcBef>
                <a:spcPts val="2133"/>
              </a:spcBef>
              <a:spcAft>
                <a:spcPts val="0"/>
              </a:spcAft>
              <a:buClr>
                <a:schemeClr val="dk1"/>
              </a:buClr>
              <a:buSzPts val="1400"/>
              <a:buChar char="○"/>
              <a:defRPr/>
            </a:lvl5pPr>
            <a:lvl6pPr marL="3657509" lvl="5" indent="-423323" algn="l" rtl="0">
              <a:lnSpc>
                <a:spcPct val="90000"/>
              </a:lnSpc>
              <a:spcBef>
                <a:spcPts val="2133"/>
              </a:spcBef>
              <a:spcAft>
                <a:spcPts val="0"/>
              </a:spcAft>
              <a:buClr>
                <a:schemeClr val="dk1"/>
              </a:buClr>
              <a:buSzPts val="1400"/>
              <a:buChar char="■"/>
              <a:defRPr/>
            </a:lvl6pPr>
            <a:lvl7pPr marL="4267093" lvl="6" indent="-423323" algn="l" rtl="0">
              <a:lnSpc>
                <a:spcPct val="90000"/>
              </a:lnSpc>
              <a:spcBef>
                <a:spcPts val="2133"/>
              </a:spcBef>
              <a:spcAft>
                <a:spcPts val="0"/>
              </a:spcAft>
              <a:buClr>
                <a:schemeClr val="dk1"/>
              </a:buClr>
              <a:buSzPts val="1400"/>
              <a:buChar char="●"/>
              <a:defRPr/>
            </a:lvl7pPr>
            <a:lvl8pPr marL="4876678" lvl="7" indent="-423323" algn="l" rtl="0">
              <a:lnSpc>
                <a:spcPct val="90000"/>
              </a:lnSpc>
              <a:spcBef>
                <a:spcPts val="2133"/>
              </a:spcBef>
              <a:spcAft>
                <a:spcPts val="0"/>
              </a:spcAft>
              <a:buClr>
                <a:schemeClr val="dk1"/>
              </a:buClr>
              <a:buSzPts val="1400"/>
              <a:buChar char="○"/>
              <a:defRPr/>
            </a:lvl8pPr>
            <a:lvl9pPr marL="5486263" lvl="8" indent="-423323" algn="l" rtl="0">
              <a:lnSpc>
                <a:spcPct val="90000"/>
              </a:lnSpc>
              <a:spcBef>
                <a:spcPts val="2133"/>
              </a:spcBef>
              <a:spcAft>
                <a:spcPts val="2133"/>
              </a:spcAft>
              <a:buClr>
                <a:schemeClr val="dk1"/>
              </a:buClr>
              <a:buSzPts val="1400"/>
              <a:buChar char="■"/>
              <a:defRPr/>
            </a:lvl9pPr>
          </a:lstStyle>
          <a:p>
            <a:endParaRPr dirty="0"/>
          </a:p>
        </p:txBody>
      </p:sp>
      <p:pic>
        <p:nvPicPr>
          <p:cNvPr id="8" name="Picture 7" descr="A magnifying glass with graph and arrow&#10;&#10;Description automatically generated">
            <a:extLst>
              <a:ext uri="{FF2B5EF4-FFF2-40B4-BE49-F238E27FC236}">
                <a16:creationId xmlns:a16="http://schemas.microsoft.com/office/drawing/2014/main" id="{427CCA82-3966-B3A8-2F8B-E559EE461740}"/>
              </a:ext>
            </a:extLst>
          </p:cNvPr>
          <p:cNvPicPr>
            <a:picLocks noChangeAspect="1"/>
          </p:cNvPicPr>
          <p:nvPr userDrawn="1"/>
        </p:nvPicPr>
        <p:blipFill>
          <a:blip r:embed="rId3"/>
          <a:stretch>
            <a:fillRect/>
          </a:stretch>
        </p:blipFill>
        <p:spPr>
          <a:xfrm>
            <a:off x="277071" y="227556"/>
            <a:ext cx="681807" cy="681807"/>
          </a:xfrm>
          <a:prstGeom prst="rect">
            <a:avLst/>
          </a:prstGeom>
        </p:spPr>
      </p:pic>
    </p:spTree>
    <p:extLst>
      <p:ext uri="{BB962C8B-B14F-4D97-AF65-F5344CB8AC3E}">
        <p14:creationId xmlns:p14="http://schemas.microsoft.com/office/powerpoint/2010/main" val="2649527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6509951-0734-979C-E379-9F631250090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C646F73-574C-6B65-A17E-4E445456312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2B03118-0EE2-0E2E-060C-6518E174C45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F3AA43F-FC81-4843-B18D-A93482FF911D}" type="datetimeFigureOut">
              <a:rPr lang="en-US" smtClean="0"/>
              <a:t>10/13/24</a:t>
            </a:fld>
            <a:endParaRPr lang="en-US"/>
          </a:p>
        </p:txBody>
      </p:sp>
      <p:sp>
        <p:nvSpPr>
          <p:cNvPr id="5" name="Footer Placeholder 4">
            <a:extLst>
              <a:ext uri="{FF2B5EF4-FFF2-40B4-BE49-F238E27FC236}">
                <a16:creationId xmlns:a16="http://schemas.microsoft.com/office/drawing/2014/main" id="{B066E2D2-D15C-6027-4864-EB26782676D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9565923-AB8E-2EBC-54E1-128D0A7B275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6DEB1B2-3261-734F-9F93-5AD3D0D4D04D}" type="slidenum">
              <a:rPr lang="en-US" smtClean="0"/>
              <a:t>‹#›</a:t>
            </a:fld>
            <a:endParaRPr lang="en-US"/>
          </a:p>
        </p:txBody>
      </p:sp>
    </p:spTree>
    <p:extLst>
      <p:ext uri="{BB962C8B-B14F-4D97-AF65-F5344CB8AC3E}">
        <p14:creationId xmlns:p14="http://schemas.microsoft.com/office/powerpoint/2010/main" val="313870736"/>
      </p:ext>
    </p:extLst>
  </p:cSld>
  <p:clrMap bg1="lt1" tx1="dk1" bg2="lt2" tx2="dk2" accent1="accent1" accent2="accent2" accent3="accent3" accent4="accent4" accent5="accent5" accent6="accent6" hlink="hlink" folHlink="folHlink"/>
  <p:sldLayoutIdLst>
    <p:sldLayoutId id="2147483666" r:id="rId1"/>
    <p:sldLayoutId id="2147483668" r:id="rId2"/>
    <p:sldLayoutId id="2147483673" r:id="rId3"/>
    <p:sldLayoutId id="2147483674" r:id="rId4"/>
    <p:sldLayoutId id="2147483675" r:id="rId5"/>
    <p:sldLayoutId id="2147483679" r:id="rId6"/>
    <p:sldLayoutId id="2147483677" r:id="rId7"/>
    <p:sldLayoutId id="2147483678" r:id="rId8"/>
    <p:sldLayoutId id="2147483676" r:id="rId9"/>
    <p:sldLayoutId id="2147483680"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www.kaggle.com/datasets/arashnic/fitbit" TargetMode="Externa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om_2_text_location"/>
          <p:cNvSpPr>
            <a:spLocks noGrp="1"/>
          </p:cNvSpPr>
          <p:nvPr>
            <p:ph/>
          </p:nvPr>
        </p:nvSpPr>
        <p:spPr>
          <a:xfrm>
            <a:off x="1371600" y="3566160"/>
            <a:ext cx="7315200" cy="1828800"/>
          </a:xfrm>
        </p:spPr>
        <p:txBody>
          <a:bodyPr/>
          <a:lstStyle/>
          <a:p>
            <a:pPr marL="0" marR="0" algn="l">
              <a:lnSpc>
                <a:spcPct val="100000"/>
              </a:lnSpc>
              <a:spcBef>
                <a:spcPts val="0"/>
              </a:spcBef>
              <a:spcAft>
                <a:spcPts val="0"/>
              </a:spcAft>
              <a:buNone/>
            </a:pPr>
            <a:r>
              <a:rPr lang="en-US" sz="4000" b="1" dirty="0" err="1">
                <a:solidFill>
                  <a:srgbClr val="FFFFFF">
                    <a:alpha val="100000"/>
                  </a:srgbClr>
                </a:solidFill>
                <a:latin typeface="Arial"/>
                <a:cs typeface="Arial"/>
                <a:sym typeface="Arial"/>
              </a:rPr>
              <a:t>Bellabeat</a:t>
            </a:r>
            <a:endParaRPr sz="4000" b="1" i="0" u="none" cap="none" dirty="0">
              <a:solidFill>
                <a:srgbClr val="FFFFFF">
                  <a:alpha val="100000"/>
                </a:srgbClr>
              </a:solidFill>
              <a:latin typeface="Arial"/>
              <a:cs typeface="Arial"/>
              <a:sym typeface="Arial"/>
            </a:endParaRPr>
          </a:p>
        </p:txBody>
      </p:sp>
      <p:sp>
        <p:nvSpPr>
          <p:cNvPr id="3" name="compass_text_location"/>
          <p:cNvSpPr>
            <a:spLocks noGrp="1"/>
          </p:cNvSpPr>
          <p:nvPr>
            <p:ph/>
          </p:nvPr>
        </p:nvSpPr>
        <p:spPr>
          <a:xfrm>
            <a:off x="1371600" y="4206240"/>
            <a:ext cx="4572000" cy="1828800"/>
          </a:xfrm>
        </p:spPr>
        <p:txBody>
          <a:bodyPr/>
          <a:lstStyle/>
          <a:p>
            <a:pPr marL="0" marR="0" algn="l">
              <a:lnSpc>
                <a:spcPct val="100000"/>
              </a:lnSpc>
              <a:spcBef>
                <a:spcPts val="0"/>
              </a:spcBef>
              <a:spcAft>
                <a:spcPts val="0"/>
              </a:spcAft>
              <a:buNone/>
            </a:pPr>
            <a:r>
              <a:rPr lang="en-US" sz="2200" b="1" i="0" u="none" cap="none" dirty="0">
                <a:solidFill>
                  <a:srgbClr val="FFFFFF">
                    <a:alpha val="100000"/>
                  </a:srgbClr>
                </a:solidFill>
                <a:latin typeface="Arial"/>
                <a:cs typeface="Arial"/>
                <a:sym typeface="Arial"/>
              </a:rPr>
              <a:t>Wellness Technology</a:t>
            </a:r>
            <a:r>
              <a:rPr sz="2200" b="1" i="0" u="none" cap="none" dirty="0">
                <a:solidFill>
                  <a:srgbClr val="FFFFFF">
                    <a:alpha val="100000"/>
                  </a:srgbClr>
                </a:solidFill>
                <a:latin typeface="Arial"/>
                <a:cs typeface="Arial"/>
                <a:sym typeface="Arial"/>
              </a:rPr>
              <a:t> Report</a:t>
            </a:r>
          </a:p>
        </p:txBody>
      </p:sp>
      <p:sp>
        <p:nvSpPr>
          <p:cNvPr id="4" name="powered_text_location"/>
          <p:cNvSpPr>
            <a:spLocks noGrp="1"/>
          </p:cNvSpPr>
          <p:nvPr>
            <p:ph/>
          </p:nvPr>
        </p:nvSpPr>
        <p:spPr>
          <a:xfrm>
            <a:off x="5278651" y="4332767"/>
            <a:ext cx="4572000" cy="457200"/>
          </a:xfrm>
        </p:spPr>
        <p:txBody>
          <a:bodyPr/>
          <a:lstStyle/>
          <a:p>
            <a:pPr marL="0" marR="0" algn="l">
              <a:lnSpc>
                <a:spcPct val="100000"/>
              </a:lnSpc>
              <a:spcBef>
                <a:spcPts val="0"/>
              </a:spcBef>
              <a:spcAft>
                <a:spcPts val="0"/>
              </a:spcAft>
              <a:buNone/>
            </a:pPr>
            <a:r>
              <a:rPr sz="1300" b="1" i="0" u="none" cap="none" dirty="0">
                <a:solidFill>
                  <a:srgbClr val="FFFFFF">
                    <a:alpha val="100000"/>
                  </a:srgbClr>
                </a:solidFill>
                <a:latin typeface="Arial"/>
                <a:cs typeface="Arial"/>
                <a:sym typeface="Arial"/>
              </a:rPr>
              <a:t>by Daniel </a:t>
            </a:r>
            <a:r>
              <a:rPr sz="1300" b="1" i="0" u="none" cap="none" dirty="0" err="1">
                <a:solidFill>
                  <a:srgbClr val="FFFFFF">
                    <a:alpha val="100000"/>
                  </a:srgbClr>
                </a:solidFill>
                <a:latin typeface="Arial"/>
                <a:cs typeface="Arial"/>
                <a:sym typeface="Arial"/>
              </a:rPr>
              <a:t>Buron</a:t>
            </a:r>
            <a:endParaRPr sz="1300" b="1" i="0" u="none" cap="none" dirty="0">
              <a:solidFill>
                <a:srgbClr val="FFFFFF">
                  <a:alpha val="100000"/>
                </a:srgbClr>
              </a:solidFill>
              <a:latin typeface="Arial"/>
              <a:cs typeface="Arial"/>
              <a:sym typeface="Arial"/>
            </a:endParaRPr>
          </a:p>
        </p:txBody>
      </p:sp>
      <p:sp>
        <p:nvSpPr>
          <p:cNvPr id="5" name="date_text_location"/>
          <p:cNvSpPr>
            <a:spLocks noGrp="1"/>
          </p:cNvSpPr>
          <p:nvPr>
            <p:ph/>
          </p:nvPr>
        </p:nvSpPr>
        <p:spPr>
          <a:xfrm>
            <a:off x="1417320" y="5001768"/>
            <a:ext cx="3291840" cy="914400"/>
          </a:xfrm>
        </p:spPr>
        <p:txBody>
          <a:bodyPr/>
          <a:lstStyle/>
          <a:p>
            <a:pPr marL="0" marR="0" algn="ctr">
              <a:lnSpc>
                <a:spcPct val="100000"/>
              </a:lnSpc>
              <a:spcBef>
                <a:spcPts val="0"/>
              </a:spcBef>
              <a:spcAft>
                <a:spcPts val="0"/>
              </a:spcAft>
              <a:buNone/>
            </a:pPr>
            <a:r>
              <a:rPr sz="1800" b="0" i="0" u="none" cap="none">
                <a:solidFill>
                  <a:srgbClr val="FFFFFF">
                    <a:alpha val="100000"/>
                  </a:srgbClr>
                </a:solidFill>
                <a:latin typeface="DM Sans"/>
                <a:cs typeface="DM Sans"/>
                <a:sym typeface="DM Sans"/>
              </a:rPr>
              <a:t>October 2024</a:t>
            </a:r>
          </a:p>
        </p:txBody>
      </p:sp>
    </p:spTree>
    <p:extLst>
      <p:ext uri="{BB962C8B-B14F-4D97-AF65-F5344CB8AC3E}">
        <p14:creationId xmlns:p14="http://schemas.microsoft.com/office/powerpoint/2010/main" val="14999722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51DB12-C064-4818-FF78-493BD7602695}"/>
            </a:ext>
          </a:extLst>
        </p:cNvPr>
        <p:cNvGrpSpPr/>
        <p:nvPr/>
      </p:nvGrpSpPr>
      <p:grpSpPr>
        <a:xfrm>
          <a:off x="0" y="0"/>
          <a:ext cx="0" cy="0"/>
          <a:chOff x="0" y="0"/>
          <a:chExt cx="0" cy="0"/>
        </a:xfrm>
      </p:grpSpPr>
      <p:sp>
        <p:nvSpPr>
          <p:cNvPr id="2" name="Google Shape;51;p13">
            <a:extLst>
              <a:ext uri="{FF2B5EF4-FFF2-40B4-BE49-F238E27FC236}">
                <a16:creationId xmlns:a16="http://schemas.microsoft.com/office/drawing/2014/main" id="{BDFF9B52-F7FD-143C-94A5-67FD59D8992B}"/>
              </a:ext>
            </a:extLst>
          </p:cNvPr>
          <p:cNvSpPr>
            <a:spLocks noGrp="1"/>
          </p:cNvSpPr>
          <p:nvPr>
            <p:ph type="title" hasCustomPrompt="1"/>
          </p:nvPr>
        </p:nvSpPr>
        <p:spPr>
          <a:xfrm>
            <a:off x="0" y="3047200"/>
            <a:ext cx="12192000" cy="763600"/>
          </a:xfrm>
        </p:spPr>
        <p:txBody>
          <a:bodyPr/>
          <a:lstStyle/>
          <a:p>
            <a:pPr marL="0" marR="0" algn="ctr">
              <a:lnSpc>
                <a:spcPct val="100000"/>
              </a:lnSpc>
              <a:spcBef>
                <a:spcPts val="0"/>
              </a:spcBef>
              <a:spcAft>
                <a:spcPts val="0"/>
              </a:spcAft>
              <a:buNone/>
            </a:pPr>
            <a:r>
              <a:rPr lang="en-US" dirty="0"/>
              <a:t>ACTIVE MINUTES</a:t>
            </a:r>
            <a:endParaRPr dirty="0"/>
          </a:p>
        </p:txBody>
      </p:sp>
    </p:spTree>
    <p:extLst>
      <p:ext uri="{BB962C8B-B14F-4D97-AF65-F5344CB8AC3E}">
        <p14:creationId xmlns:p14="http://schemas.microsoft.com/office/powerpoint/2010/main" val="13837872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1919A6-E119-B31C-C11E-447DF2A5AC79}"/>
            </a:ext>
          </a:extLst>
        </p:cNvPr>
        <p:cNvGrpSpPr/>
        <p:nvPr/>
      </p:nvGrpSpPr>
      <p:grpSpPr>
        <a:xfrm>
          <a:off x="0" y="0"/>
          <a:ext cx="0" cy="0"/>
          <a:chOff x="0" y="0"/>
          <a:chExt cx="0" cy="0"/>
        </a:xfrm>
      </p:grpSpPr>
      <p:sp>
        <p:nvSpPr>
          <p:cNvPr id="2" name="Google Shape;51;p13">
            <a:extLst>
              <a:ext uri="{FF2B5EF4-FFF2-40B4-BE49-F238E27FC236}">
                <a16:creationId xmlns:a16="http://schemas.microsoft.com/office/drawing/2014/main" id="{BF4B277A-8F19-27ED-BDAC-1B362101D16F}"/>
              </a:ext>
            </a:extLst>
          </p:cNvPr>
          <p:cNvSpPr>
            <a:spLocks noGrp="1"/>
          </p:cNvSpPr>
          <p:nvPr>
            <p:ph type="title" hasCustomPrompt="1"/>
          </p:nvPr>
        </p:nvSpPr>
        <p:spPr>
          <a:xfrm>
            <a:off x="1169127" y="227556"/>
            <a:ext cx="9718607" cy="763600"/>
          </a:xfrm>
        </p:spPr>
        <p:txBody>
          <a:bodyPr/>
          <a:lstStyle/>
          <a:p>
            <a:pPr marL="0" marR="0" algn="l">
              <a:lnSpc>
                <a:spcPct val="100000"/>
              </a:lnSpc>
              <a:spcBef>
                <a:spcPts val="0"/>
              </a:spcBef>
              <a:spcAft>
                <a:spcPts val="0"/>
              </a:spcAft>
              <a:buNone/>
            </a:pPr>
            <a:r>
              <a:rPr lang="en-US" sz="3600" dirty="0"/>
              <a:t>Descriptive Statistics</a:t>
            </a:r>
            <a:r>
              <a:rPr sz="3600" dirty="0"/>
              <a:t>:</a:t>
            </a:r>
            <a:r>
              <a:rPr lang="en-US" sz="3600" dirty="0"/>
              <a:t> Active Minutes</a:t>
            </a:r>
            <a:endParaRPr sz="3600" dirty="0"/>
          </a:p>
        </p:txBody>
      </p:sp>
      <p:sp>
        <p:nvSpPr>
          <p:cNvPr id="3" name="Content Placeholder 2">
            <a:extLst>
              <a:ext uri="{FF2B5EF4-FFF2-40B4-BE49-F238E27FC236}">
                <a16:creationId xmlns:a16="http://schemas.microsoft.com/office/drawing/2014/main" id="{0E96F8D4-1B6B-08CA-E164-7156953BB1D5}"/>
              </a:ext>
            </a:extLst>
          </p:cNvPr>
          <p:cNvSpPr>
            <a:spLocks noGrp="1"/>
          </p:cNvSpPr>
          <p:nvPr>
            <p:ph/>
          </p:nvPr>
        </p:nvSpPr>
        <p:spPr>
          <a:xfrm>
            <a:off x="524496" y="2441441"/>
            <a:ext cx="3954812" cy="3064843"/>
          </a:xfrm>
        </p:spPr>
        <p:txBody>
          <a:bodyPr/>
          <a:lstStyle/>
          <a:p>
            <a:pPr rtl="0">
              <a:spcBef>
                <a:spcPts val="0"/>
              </a:spcBef>
              <a:spcAft>
                <a:spcPts val="0"/>
              </a:spcAft>
            </a:pPr>
            <a:r>
              <a:rPr lang="en-US" sz="1200" i="0" u="none" strike="noStrike" dirty="0">
                <a:solidFill>
                  <a:srgbClr val="000000"/>
                </a:solidFill>
                <a:effectLst/>
                <a:latin typeface="Arial" panose="020B0604020202020204" pitchFamily="34" charset="0"/>
                <a:cs typeface="Arial" panose="020B0604020202020204" pitchFamily="34" charset="0"/>
              </a:rPr>
              <a:t>Sedentary Dominance </a:t>
            </a:r>
          </a:p>
          <a:p>
            <a:pPr rtl="0">
              <a:spcBef>
                <a:spcPts val="0"/>
              </a:spcBef>
              <a:spcAft>
                <a:spcPts val="0"/>
              </a:spcAft>
            </a:pPr>
            <a:r>
              <a:rPr lang="en-US" sz="1200" b="0" i="0" u="none" strike="noStrike" dirty="0">
                <a:solidFill>
                  <a:srgbClr val="000000"/>
                </a:solidFill>
                <a:effectLst/>
                <a:latin typeface="Arial" panose="020B0604020202020204" pitchFamily="34" charset="0"/>
                <a:cs typeface="Arial" panose="020B0604020202020204" pitchFamily="34" charset="0"/>
              </a:rPr>
              <a:t>The vast majority of the time (83.3%) is spent in sedentary activities, indicating a significant portion of daily activity is low-intensity or inactive.</a:t>
            </a:r>
          </a:p>
          <a:p>
            <a:pPr rtl="0">
              <a:spcBef>
                <a:spcPts val="0"/>
              </a:spcBef>
              <a:spcAft>
                <a:spcPts val="0"/>
              </a:spcAft>
            </a:pPr>
            <a:endParaRPr lang="en-US" sz="1200" b="0" dirty="0">
              <a:latin typeface="Arial" panose="020B0604020202020204" pitchFamily="34" charset="0"/>
              <a:cs typeface="Arial" panose="020B0604020202020204" pitchFamily="34" charset="0"/>
            </a:endParaRPr>
          </a:p>
          <a:p>
            <a:pPr rtl="0">
              <a:spcBef>
                <a:spcPts val="0"/>
              </a:spcBef>
              <a:spcAft>
                <a:spcPts val="0"/>
              </a:spcAft>
            </a:pPr>
            <a:r>
              <a:rPr lang="en-US" sz="1200" i="0" u="none" strike="noStrike" dirty="0">
                <a:solidFill>
                  <a:srgbClr val="000000"/>
                </a:solidFill>
                <a:effectLst/>
                <a:latin typeface="Arial" panose="020B0604020202020204" pitchFamily="34" charset="0"/>
                <a:cs typeface="Arial" panose="020B0604020202020204" pitchFamily="34" charset="0"/>
              </a:rPr>
              <a:t>Moderate Light Activity </a:t>
            </a:r>
          </a:p>
          <a:p>
            <a:pPr rtl="0">
              <a:spcBef>
                <a:spcPts val="0"/>
              </a:spcBef>
              <a:spcAft>
                <a:spcPts val="0"/>
              </a:spcAft>
            </a:pPr>
            <a:r>
              <a:rPr lang="en-US" sz="1200" b="0" i="0" u="none" strike="noStrike" dirty="0">
                <a:solidFill>
                  <a:srgbClr val="000000"/>
                </a:solidFill>
                <a:effectLst/>
                <a:latin typeface="Arial" panose="020B0604020202020204" pitchFamily="34" charset="0"/>
                <a:cs typeface="Arial" panose="020B0604020202020204" pitchFamily="34" charset="0"/>
              </a:rPr>
              <a:t>"</a:t>
            </a:r>
            <a:r>
              <a:rPr lang="en-US" sz="1200" b="0" i="0" u="none" strike="noStrike" dirty="0" err="1">
                <a:solidFill>
                  <a:srgbClr val="000000"/>
                </a:solidFill>
                <a:effectLst/>
                <a:latin typeface="Arial" panose="020B0604020202020204" pitchFamily="34" charset="0"/>
                <a:cs typeface="Arial" panose="020B0604020202020204" pitchFamily="34" charset="0"/>
              </a:rPr>
              <a:t>LightlyActiveMinutes</a:t>
            </a:r>
            <a:r>
              <a:rPr lang="en-US" sz="1200" b="0" i="0" u="none" strike="noStrike" dirty="0">
                <a:solidFill>
                  <a:srgbClr val="000000"/>
                </a:solidFill>
                <a:effectLst/>
                <a:latin typeface="Arial" panose="020B0604020202020204" pitchFamily="34" charset="0"/>
                <a:cs typeface="Arial" panose="020B0604020202020204" pitchFamily="34" charset="0"/>
              </a:rPr>
              <a:t>" accounts for 14.2% of the activity, suggesting a moderate level of movement that is not entirely sedentary.</a:t>
            </a:r>
          </a:p>
          <a:p>
            <a:pPr rtl="0">
              <a:spcBef>
                <a:spcPts val="0"/>
              </a:spcBef>
              <a:spcAft>
                <a:spcPts val="0"/>
              </a:spcAft>
            </a:pPr>
            <a:endParaRPr lang="en-US" sz="1200" b="0" dirty="0">
              <a:effectLst/>
              <a:latin typeface="Arial" panose="020B0604020202020204" pitchFamily="34" charset="0"/>
              <a:cs typeface="Arial" panose="020B0604020202020204" pitchFamily="34" charset="0"/>
            </a:endParaRPr>
          </a:p>
          <a:p>
            <a:pPr rtl="0">
              <a:spcBef>
                <a:spcPts val="0"/>
              </a:spcBef>
              <a:spcAft>
                <a:spcPts val="0"/>
              </a:spcAft>
            </a:pPr>
            <a:r>
              <a:rPr lang="en-US" sz="1200" i="0" u="none" strike="noStrike" dirty="0">
                <a:solidFill>
                  <a:srgbClr val="000000"/>
                </a:solidFill>
                <a:effectLst/>
                <a:latin typeface="Arial" panose="020B0604020202020204" pitchFamily="34" charset="0"/>
                <a:cs typeface="Arial" panose="020B0604020202020204" pitchFamily="34" charset="0"/>
              </a:rPr>
              <a:t>Minimal High-Intensity Activity</a:t>
            </a:r>
          </a:p>
          <a:p>
            <a:pPr rtl="0">
              <a:spcBef>
                <a:spcPts val="0"/>
              </a:spcBef>
              <a:spcAft>
                <a:spcPts val="0"/>
              </a:spcAft>
            </a:pPr>
            <a:r>
              <a:rPr lang="en-US" sz="1200" b="0" i="0" u="none" strike="noStrike" dirty="0">
                <a:solidFill>
                  <a:srgbClr val="000000"/>
                </a:solidFill>
                <a:effectLst/>
                <a:latin typeface="Arial" panose="020B0604020202020204" pitchFamily="34" charset="0"/>
                <a:cs typeface="Arial" panose="020B0604020202020204" pitchFamily="34" charset="0"/>
              </a:rPr>
              <a:t>Both "</a:t>
            </a:r>
            <a:r>
              <a:rPr lang="en-US" sz="1200" b="0" i="0" u="none" strike="noStrike" dirty="0" err="1">
                <a:solidFill>
                  <a:srgbClr val="000000"/>
                </a:solidFill>
                <a:effectLst/>
                <a:latin typeface="Arial" panose="020B0604020202020204" pitchFamily="34" charset="0"/>
                <a:cs typeface="Arial" panose="020B0604020202020204" pitchFamily="34" charset="0"/>
              </a:rPr>
              <a:t>FairlyActiveMinutes</a:t>
            </a:r>
            <a:r>
              <a:rPr lang="en-US" sz="1200" b="0" i="0" u="none" strike="noStrike" dirty="0">
                <a:solidFill>
                  <a:srgbClr val="000000"/>
                </a:solidFill>
                <a:effectLst/>
                <a:latin typeface="Arial" panose="020B0604020202020204" pitchFamily="34" charset="0"/>
                <a:cs typeface="Arial" panose="020B0604020202020204" pitchFamily="34" charset="0"/>
              </a:rPr>
              <a:t>" (1.1%) and "</a:t>
            </a:r>
            <a:r>
              <a:rPr lang="en-US" sz="1200" b="0" i="0" u="none" strike="noStrike" dirty="0" err="1">
                <a:solidFill>
                  <a:srgbClr val="000000"/>
                </a:solidFill>
                <a:effectLst/>
                <a:latin typeface="Arial" panose="020B0604020202020204" pitchFamily="34" charset="0"/>
                <a:cs typeface="Arial" panose="020B0604020202020204" pitchFamily="34" charset="0"/>
              </a:rPr>
              <a:t>VeryActiveMinutes</a:t>
            </a:r>
            <a:r>
              <a:rPr lang="en-US" sz="1200" b="0" i="0" u="none" strike="noStrike" dirty="0">
                <a:solidFill>
                  <a:srgbClr val="000000"/>
                </a:solidFill>
                <a:effectLst/>
                <a:latin typeface="Arial" panose="020B0604020202020204" pitchFamily="34" charset="0"/>
                <a:cs typeface="Arial" panose="020B0604020202020204" pitchFamily="34" charset="0"/>
              </a:rPr>
              <a:t>" (1.4%) are minimal, highlighting a potential area for encouraging more vigorous or fair activity for balancing lifestyle.</a:t>
            </a:r>
            <a:endParaRPr lang="en-US" sz="1200" b="0" dirty="0">
              <a:effectLst/>
              <a:latin typeface="Arial" panose="020B0604020202020204" pitchFamily="34" charset="0"/>
              <a:cs typeface="Arial" panose="020B0604020202020204" pitchFamily="34" charset="0"/>
            </a:endParaRPr>
          </a:p>
          <a:p>
            <a:br>
              <a:rPr lang="en-US" sz="1200" dirty="0">
                <a:latin typeface="Arial" panose="020B0604020202020204" pitchFamily="34" charset="0"/>
                <a:cs typeface="Arial" panose="020B0604020202020204" pitchFamily="34" charset="0"/>
              </a:rPr>
            </a:br>
            <a:br>
              <a:rPr lang="en-US" sz="1200" dirty="0">
                <a:latin typeface="Arial" panose="020B0604020202020204" pitchFamily="34" charset="0"/>
                <a:cs typeface="Arial" panose="020B0604020202020204" pitchFamily="34" charset="0"/>
              </a:rPr>
            </a:br>
            <a:endParaRPr sz="1200" b="0" i="0" u="none" cap="none" dirty="0">
              <a:solidFill>
                <a:srgbClr val="000000">
                  <a:alpha val="100000"/>
                </a:srgbClr>
              </a:solidFill>
              <a:latin typeface="Arial" panose="020B0604020202020204" pitchFamily="34" charset="0"/>
              <a:cs typeface="Arial" panose="020B0604020202020204" pitchFamily="34" charset="0"/>
              <a:sym typeface="Arial"/>
            </a:endParaRPr>
          </a:p>
        </p:txBody>
      </p:sp>
      <p:pic>
        <p:nvPicPr>
          <p:cNvPr id="5" name="Picture 4" descr="A diagram of a number of activity types&#10;&#10;Description automatically generated">
            <a:extLst>
              <a:ext uri="{FF2B5EF4-FFF2-40B4-BE49-F238E27FC236}">
                <a16:creationId xmlns:a16="http://schemas.microsoft.com/office/drawing/2014/main" id="{62147001-2EF2-4A41-0701-4F42A512D0BB}"/>
              </a:ext>
            </a:extLst>
          </p:cNvPr>
          <p:cNvPicPr>
            <a:picLocks noChangeAspect="1"/>
          </p:cNvPicPr>
          <p:nvPr/>
        </p:nvPicPr>
        <p:blipFill>
          <a:blip r:embed="rId3"/>
          <a:stretch>
            <a:fillRect/>
          </a:stretch>
        </p:blipFill>
        <p:spPr>
          <a:xfrm>
            <a:off x="4419600" y="1576531"/>
            <a:ext cx="7772400" cy="4794662"/>
          </a:xfrm>
          <a:prstGeom prst="rect">
            <a:avLst/>
          </a:prstGeom>
        </p:spPr>
      </p:pic>
    </p:spTree>
    <p:extLst>
      <p:ext uri="{BB962C8B-B14F-4D97-AF65-F5344CB8AC3E}">
        <p14:creationId xmlns:p14="http://schemas.microsoft.com/office/powerpoint/2010/main" val="27340668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9516D1-81A3-5653-40E2-4E1EC94AB577}"/>
            </a:ext>
          </a:extLst>
        </p:cNvPr>
        <p:cNvGrpSpPr/>
        <p:nvPr/>
      </p:nvGrpSpPr>
      <p:grpSpPr>
        <a:xfrm>
          <a:off x="0" y="0"/>
          <a:ext cx="0" cy="0"/>
          <a:chOff x="0" y="0"/>
          <a:chExt cx="0" cy="0"/>
        </a:xfrm>
      </p:grpSpPr>
      <p:sp>
        <p:nvSpPr>
          <p:cNvPr id="2" name="Google Shape;51;p13">
            <a:extLst>
              <a:ext uri="{FF2B5EF4-FFF2-40B4-BE49-F238E27FC236}">
                <a16:creationId xmlns:a16="http://schemas.microsoft.com/office/drawing/2014/main" id="{A85F2833-A5C7-7B0A-68BE-B4CB1CAC483B}"/>
              </a:ext>
            </a:extLst>
          </p:cNvPr>
          <p:cNvSpPr>
            <a:spLocks noGrp="1"/>
          </p:cNvSpPr>
          <p:nvPr>
            <p:ph type="title" hasCustomPrompt="1"/>
          </p:nvPr>
        </p:nvSpPr>
        <p:spPr>
          <a:xfrm>
            <a:off x="1169127" y="227556"/>
            <a:ext cx="9718607" cy="763600"/>
          </a:xfrm>
        </p:spPr>
        <p:txBody>
          <a:bodyPr/>
          <a:lstStyle/>
          <a:p>
            <a:pPr marL="0" marR="0" algn="l">
              <a:lnSpc>
                <a:spcPct val="100000"/>
              </a:lnSpc>
              <a:spcBef>
                <a:spcPts val="0"/>
              </a:spcBef>
              <a:spcAft>
                <a:spcPts val="0"/>
              </a:spcAft>
              <a:buNone/>
            </a:pPr>
            <a:r>
              <a:rPr lang="en-US" sz="3600" dirty="0"/>
              <a:t>Descriptive Statistics</a:t>
            </a:r>
            <a:r>
              <a:rPr sz="3600" dirty="0"/>
              <a:t>:</a:t>
            </a:r>
            <a:r>
              <a:rPr lang="en-US" sz="3600" dirty="0"/>
              <a:t> Active Minutes</a:t>
            </a:r>
            <a:endParaRPr sz="3600" dirty="0"/>
          </a:p>
        </p:txBody>
      </p:sp>
      <p:sp>
        <p:nvSpPr>
          <p:cNvPr id="3" name="Content Placeholder 2">
            <a:extLst>
              <a:ext uri="{FF2B5EF4-FFF2-40B4-BE49-F238E27FC236}">
                <a16:creationId xmlns:a16="http://schemas.microsoft.com/office/drawing/2014/main" id="{71E7153F-A93E-B074-2522-F6611A66DC1A}"/>
              </a:ext>
            </a:extLst>
          </p:cNvPr>
          <p:cNvSpPr>
            <a:spLocks noGrp="1"/>
          </p:cNvSpPr>
          <p:nvPr>
            <p:ph/>
          </p:nvPr>
        </p:nvSpPr>
        <p:spPr>
          <a:xfrm>
            <a:off x="1949196" y="5295420"/>
            <a:ext cx="8293608" cy="1335024"/>
          </a:xfrm>
        </p:spPr>
        <p:txBody>
          <a:bodyPr/>
          <a:lstStyle/>
          <a:p>
            <a:pPr marL="171450" indent="-171450" rtl="0">
              <a:spcBef>
                <a:spcPts val="0"/>
              </a:spcBef>
              <a:spcAft>
                <a:spcPts val="0"/>
              </a:spcAft>
              <a:buFontTx/>
              <a:buChar char="-"/>
            </a:pPr>
            <a:r>
              <a:rPr lang="en-US" sz="1200" b="0" i="0" u="none" strike="noStrike" dirty="0">
                <a:solidFill>
                  <a:srgbClr val="000000"/>
                </a:solidFill>
                <a:effectLst/>
                <a:latin typeface="Arial" panose="020B0604020202020204" pitchFamily="34" charset="0"/>
                <a:cs typeface="Arial" panose="020B0604020202020204" pitchFamily="34" charset="0"/>
              </a:rPr>
              <a:t>The average length of lightly active minutes (3 hours and 50 minutes) significantly surpasses very active minutes (26 minutes), suggesting a predominance of lower intensity activities in daily routines.</a:t>
            </a:r>
          </a:p>
          <a:p>
            <a:pPr marL="171450" indent="-171450" rtl="0">
              <a:spcBef>
                <a:spcPts val="0"/>
              </a:spcBef>
              <a:spcAft>
                <a:spcPts val="0"/>
              </a:spcAft>
              <a:buFontTx/>
              <a:buChar char="-"/>
            </a:pPr>
            <a:endParaRPr lang="en-US" sz="1200" b="0" dirty="0">
              <a:effectLst/>
              <a:latin typeface="Arial" panose="020B0604020202020204" pitchFamily="34" charset="0"/>
              <a:cs typeface="Arial" panose="020B0604020202020204" pitchFamily="34" charset="0"/>
            </a:endParaRPr>
          </a:p>
          <a:p>
            <a:pPr marL="171450" indent="-171450" rtl="0">
              <a:spcBef>
                <a:spcPts val="0"/>
              </a:spcBef>
              <a:spcAft>
                <a:spcPts val="0"/>
              </a:spcAft>
              <a:buFontTx/>
              <a:buChar char="-"/>
            </a:pPr>
            <a:r>
              <a:rPr lang="en-US" sz="1200" b="0" i="0" u="none" strike="noStrike" dirty="0">
                <a:solidFill>
                  <a:srgbClr val="000000"/>
                </a:solidFill>
                <a:effectLst/>
                <a:latin typeface="Arial" panose="020B0604020202020204" pitchFamily="34" charset="0"/>
                <a:cs typeface="Arial" panose="020B0604020202020204" pitchFamily="34" charset="0"/>
              </a:rPr>
              <a:t>The overlay histogram reveals that lightly active minutes have a broader distribution, indicating variability across users, while very active minutes are more concentrated at lower durations.</a:t>
            </a:r>
          </a:p>
          <a:p>
            <a:pPr rtl="0">
              <a:spcBef>
                <a:spcPts val="0"/>
              </a:spcBef>
              <a:spcAft>
                <a:spcPts val="0"/>
              </a:spcAft>
            </a:pPr>
            <a:endParaRPr lang="en-US" sz="1200" b="0" dirty="0">
              <a:effectLst/>
              <a:latin typeface="Arial" panose="020B0604020202020204" pitchFamily="34" charset="0"/>
              <a:cs typeface="Arial" panose="020B0604020202020204" pitchFamily="34" charset="0"/>
            </a:endParaRPr>
          </a:p>
          <a:p>
            <a:pPr rtl="0">
              <a:spcBef>
                <a:spcPts val="0"/>
              </a:spcBef>
              <a:spcAft>
                <a:spcPts val="0"/>
              </a:spcAft>
            </a:pPr>
            <a:r>
              <a:rPr lang="en-US" sz="1200" b="0" i="0" u="none" strike="noStrike" dirty="0">
                <a:solidFill>
                  <a:srgbClr val="000000"/>
                </a:solidFill>
                <a:effectLst/>
                <a:latin typeface="Arial" panose="020B0604020202020204" pitchFamily="34" charset="0"/>
                <a:cs typeface="Arial" panose="020B0604020202020204" pitchFamily="34" charset="0"/>
              </a:rPr>
              <a:t>- This disparity in activity levels underscores the opportunity to encourage more vigorous activities for balanced fitness plans and/or to focus marketing efforts towards the much more commonly engage activity time length: Lightly Active.</a:t>
            </a:r>
            <a:r>
              <a:rPr sz="1200" b="0" i="0" u="none" cap="none" dirty="0">
                <a:solidFill>
                  <a:srgbClr val="000000">
                    <a:alpha val="100000"/>
                  </a:srgbClr>
                </a:solidFill>
                <a:latin typeface="Arial" panose="020B0604020202020204" pitchFamily="34" charset="0"/>
                <a:cs typeface="Arial" panose="020B0604020202020204" pitchFamily="34" charset="0"/>
                <a:sym typeface="Arial"/>
              </a:rPr>
              <a:t>
</a:t>
            </a:r>
          </a:p>
        </p:txBody>
      </p:sp>
      <p:graphicFrame>
        <p:nvGraphicFramePr>
          <p:cNvPr id="5" name="Table 4">
            <a:extLst>
              <a:ext uri="{FF2B5EF4-FFF2-40B4-BE49-F238E27FC236}">
                <a16:creationId xmlns:a16="http://schemas.microsoft.com/office/drawing/2014/main" id="{42D79821-319B-86BB-9660-EEECE4F93746}"/>
              </a:ext>
            </a:extLst>
          </p:cNvPr>
          <p:cNvGraphicFramePr>
            <a:graphicFrameLocks noGrp="1"/>
          </p:cNvGraphicFramePr>
          <p:nvPr/>
        </p:nvGraphicFramePr>
        <p:xfrm>
          <a:off x="1068779" y="2823342"/>
          <a:ext cx="2309929" cy="1335022"/>
        </p:xfrm>
        <a:graphic>
          <a:graphicData uri="http://schemas.openxmlformats.org/drawingml/2006/table">
            <a:tbl>
              <a:tblPr/>
              <a:tblGrid>
                <a:gridCol w="1139165">
                  <a:extLst>
                    <a:ext uri="{9D8B030D-6E8A-4147-A177-3AD203B41FA5}">
                      <a16:colId xmlns:a16="http://schemas.microsoft.com/office/drawing/2014/main" val="20000"/>
                    </a:ext>
                  </a:extLst>
                </a:gridCol>
                <a:gridCol w="1170764">
                  <a:extLst>
                    <a:ext uri="{9D8B030D-6E8A-4147-A177-3AD203B41FA5}">
                      <a16:colId xmlns:a16="http://schemas.microsoft.com/office/drawing/2014/main" val="20001"/>
                    </a:ext>
                  </a:extLst>
                </a:gridCol>
              </a:tblGrid>
              <a:tr h="586894">
                <a:tc>
                  <a:txBody>
                    <a:bodyPr/>
                    <a:lstStyle/>
                    <a:p>
                      <a:pPr marL="63500" marR="63500" algn="ctr">
                        <a:lnSpc>
                          <a:spcPct val="100000"/>
                        </a:lnSpc>
                        <a:spcBef>
                          <a:spcPts val="500"/>
                        </a:spcBef>
                        <a:spcAft>
                          <a:spcPts val="500"/>
                        </a:spcAft>
                        <a:buNone/>
                      </a:pPr>
                      <a:r>
                        <a:rPr lang="en-US" sz="1100" b="1" i="0" u="none" cap="none" dirty="0">
                          <a:solidFill>
                            <a:srgbClr val="FFFFFF">
                              <a:alpha val="100000"/>
                            </a:srgbClr>
                          </a:solidFill>
                          <a:latin typeface="Helvetica"/>
                          <a:cs typeface="Helvetica"/>
                          <a:sym typeface="Helvetica"/>
                        </a:rPr>
                        <a:t>Activity Type</a:t>
                      </a:r>
                      <a:endParaRPr sz="1100" b="1" i="0" u="none" cap="none" dirty="0">
                        <a:solidFill>
                          <a:srgbClr val="FFFFFF">
                            <a:alpha val="100000"/>
                          </a:srgbClr>
                        </a:solidFill>
                        <a:latin typeface="Helvetica"/>
                        <a:cs typeface="Helvetica"/>
                        <a:sym typeface="Helvetica"/>
                      </a:endParaRPr>
                    </a:p>
                  </a:txBody>
                  <a:tcPr marL="0" marR="0" marT="63500" marB="63500" anchor="ctr">
                    <a:lnL w="9525" cap="flat" cmpd="sng" algn="ctr">
                      <a:solidFill>
                        <a:srgbClr val="666666">
                          <a:alpha val="100000"/>
                        </a:srgbClr>
                      </a:solidFill>
                      <a:prstDash val="solid"/>
                    </a:lnL>
                    <a:lnR w="9525" cap="flat" cmpd="sng" algn="ctr">
                      <a:solidFill>
                        <a:srgbClr val="666666">
                          <a:alpha val="100000"/>
                        </a:srgbClr>
                      </a:solidFill>
                      <a:prstDash val="solid"/>
                    </a:lnR>
                    <a:lnT w="9525" cap="flat" cmpd="sng" algn="ctr">
                      <a:solidFill>
                        <a:srgbClr val="666666">
                          <a:alpha val="100000"/>
                        </a:srgbClr>
                      </a:solidFill>
                      <a:prstDash val="solid"/>
                    </a:lnT>
                    <a:lnB w="9525" cap="flat" cmpd="sng" algn="ctr">
                      <a:solidFill>
                        <a:srgbClr val="666666">
                          <a:alpha val="100000"/>
                        </a:srgbClr>
                      </a:solidFill>
                      <a:prstDash val="solid"/>
                    </a:lnB>
                    <a:solidFill>
                      <a:srgbClr val="4472C4">
                        <a:alpha val="100000"/>
                      </a:srgbClr>
                    </a:solidFill>
                  </a:tcPr>
                </a:tc>
                <a:tc>
                  <a:txBody>
                    <a:bodyPr/>
                    <a:lstStyle/>
                    <a:p>
                      <a:pPr marL="63500" marR="63500" algn="ctr">
                        <a:lnSpc>
                          <a:spcPct val="100000"/>
                        </a:lnSpc>
                        <a:spcBef>
                          <a:spcPts val="500"/>
                        </a:spcBef>
                        <a:spcAft>
                          <a:spcPts val="500"/>
                        </a:spcAft>
                        <a:buNone/>
                      </a:pPr>
                      <a:r>
                        <a:rPr lang="en-US" sz="1100" b="1" i="0" u="none" cap="none" dirty="0">
                          <a:solidFill>
                            <a:srgbClr val="FFFFFF">
                              <a:alpha val="100000"/>
                            </a:srgbClr>
                          </a:solidFill>
                          <a:latin typeface="Helvetica"/>
                          <a:cs typeface="Helvetica"/>
                          <a:sym typeface="Helvetica"/>
                        </a:rPr>
                        <a:t>Average Activity Length</a:t>
                      </a:r>
                      <a:endParaRPr sz="1100" b="1" i="0" u="none" cap="none" dirty="0">
                        <a:solidFill>
                          <a:srgbClr val="FFFFFF">
                            <a:alpha val="100000"/>
                          </a:srgbClr>
                        </a:solidFill>
                        <a:latin typeface="Helvetica"/>
                        <a:cs typeface="Helvetica"/>
                        <a:sym typeface="Helvetica"/>
                      </a:endParaRPr>
                    </a:p>
                  </a:txBody>
                  <a:tcPr marL="0" marR="0" marT="63500" marB="63500" anchor="ctr">
                    <a:lnL w="9525" cap="flat" cmpd="sng" algn="ctr">
                      <a:solidFill>
                        <a:srgbClr val="666666">
                          <a:alpha val="100000"/>
                        </a:srgbClr>
                      </a:solidFill>
                      <a:prstDash val="solid"/>
                    </a:lnL>
                    <a:lnR w="9525" cap="flat" cmpd="sng" algn="ctr">
                      <a:solidFill>
                        <a:srgbClr val="666666">
                          <a:alpha val="100000"/>
                        </a:srgbClr>
                      </a:solidFill>
                      <a:prstDash val="solid"/>
                    </a:lnR>
                    <a:lnT w="9525" cap="flat" cmpd="sng" algn="ctr">
                      <a:solidFill>
                        <a:srgbClr val="666666">
                          <a:alpha val="100000"/>
                        </a:srgbClr>
                      </a:solidFill>
                      <a:prstDash val="solid"/>
                    </a:lnT>
                    <a:lnB w="9525" cap="flat" cmpd="sng" algn="ctr">
                      <a:solidFill>
                        <a:srgbClr val="666666">
                          <a:alpha val="100000"/>
                        </a:srgbClr>
                      </a:solidFill>
                      <a:prstDash val="solid"/>
                    </a:lnB>
                    <a:solidFill>
                      <a:srgbClr val="4472C4">
                        <a:alpha val="100000"/>
                      </a:srgbClr>
                    </a:solidFill>
                  </a:tcPr>
                </a:tc>
                <a:extLst>
                  <a:ext uri="{0D108BD9-81ED-4DB2-BD59-A6C34878D82A}">
                    <a16:rowId xmlns:a16="http://schemas.microsoft.com/office/drawing/2014/main" val="10000"/>
                  </a:ext>
                </a:extLst>
              </a:tr>
              <a:tr h="374064">
                <a:tc>
                  <a:txBody>
                    <a:bodyPr/>
                    <a:lstStyle/>
                    <a:p>
                      <a:pPr marL="63500" marR="63500" algn="ctr">
                        <a:lnSpc>
                          <a:spcPct val="100000"/>
                        </a:lnSpc>
                        <a:spcBef>
                          <a:spcPts val="500"/>
                        </a:spcBef>
                        <a:spcAft>
                          <a:spcPts val="500"/>
                        </a:spcAft>
                        <a:buNone/>
                      </a:pPr>
                      <a:r>
                        <a:rPr lang="en-US" sz="1100" b="0" i="0" u="none" cap="none" dirty="0">
                          <a:solidFill>
                            <a:srgbClr val="000000">
                              <a:alpha val="100000"/>
                            </a:srgbClr>
                          </a:solidFill>
                          <a:latin typeface="Helvetica"/>
                          <a:cs typeface="Helvetica"/>
                          <a:sym typeface="Helvetica"/>
                        </a:rPr>
                        <a:t>Very Active</a:t>
                      </a:r>
                      <a:endParaRPr sz="1100" b="0" i="0" u="none" cap="none" dirty="0">
                        <a:solidFill>
                          <a:srgbClr val="000000">
                            <a:alpha val="100000"/>
                          </a:srgbClr>
                        </a:solidFill>
                        <a:latin typeface="Helvetica"/>
                        <a:cs typeface="Helvetica"/>
                        <a:sym typeface="Helvetica"/>
                      </a:endParaRPr>
                    </a:p>
                  </a:txBody>
                  <a:tcPr marL="0" marR="0" marT="63500" marB="63500" anchor="ctr">
                    <a:lnL w="9525" cap="flat" cmpd="sng" algn="ctr">
                      <a:solidFill>
                        <a:srgbClr val="666666">
                          <a:alpha val="100000"/>
                        </a:srgbClr>
                      </a:solidFill>
                      <a:prstDash val="solid"/>
                    </a:lnL>
                    <a:lnR w="9525" cap="flat" cmpd="sng" algn="ctr">
                      <a:solidFill>
                        <a:srgbClr val="666666">
                          <a:alpha val="100000"/>
                        </a:srgbClr>
                      </a:solidFill>
                      <a:prstDash val="solid"/>
                    </a:lnR>
                    <a:lnT w="9525" cap="flat" cmpd="sng" algn="ctr">
                      <a:solidFill>
                        <a:srgbClr val="666666"/>
                      </a:solidFill>
                      <a:prstDash val="solid"/>
                      <a:round/>
                      <a:headEnd type="none" w="med" len="med"/>
                      <a:tailEnd type="none" w="med" len="med"/>
                    </a:lnT>
                    <a:lnB w="9525" cap="flat" cmpd="sng" algn="ctr">
                      <a:solidFill>
                        <a:srgbClr val="666666">
                          <a:alpha val="100000"/>
                        </a:srgbClr>
                      </a:solidFill>
                      <a:prstDash val="solid"/>
                    </a:lnB>
                    <a:solidFill>
                      <a:srgbClr val="E6E6E6">
                        <a:alpha val="100000"/>
                      </a:srgbClr>
                    </a:solidFill>
                  </a:tcPr>
                </a:tc>
                <a:tc>
                  <a:txBody>
                    <a:bodyPr/>
                    <a:lstStyle/>
                    <a:p>
                      <a:pPr marL="63500" marR="63500" algn="ctr">
                        <a:lnSpc>
                          <a:spcPct val="100000"/>
                        </a:lnSpc>
                        <a:spcBef>
                          <a:spcPts val="500"/>
                        </a:spcBef>
                        <a:spcAft>
                          <a:spcPts val="500"/>
                        </a:spcAft>
                        <a:buNone/>
                      </a:pPr>
                      <a:r>
                        <a:rPr lang="en-US" sz="1100" b="0" i="0" u="none" cap="none" dirty="0">
                          <a:solidFill>
                            <a:srgbClr val="000000">
                              <a:alpha val="100000"/>
                            </a:srgbClr>
                          </a:solidFill>
                          <a:latin typeface="Helvetica"/>
                          <a:cs typeface="Helvetica"/>
                          <a:sym typeface="Helvetica"/>
                        </a:rPr>
                        <a:t>26min</a:t>
                      </a:r>
                      <a:endParaRPr sz="1100" b="0" i="0" u="none" cap="none" dirty="0">
                        <a:solidFill>
                          <a:srgbClr val="000000">
                            <a:alpha val="100000"/>
                          </a:srgbClr>
                        </a:solidFill>
                        <a:latin typeface="Helvetica"/>
                        <a:cs typeface="Helvetica"/>
                        <a:sym typeface="Helvetica"/>
                      </a:endParaRPr>
                    </a:p>
                  </a:txBody>
                  <a:tcPr marL="0" marR="0" marT="63500" marB="63500" anchor="ctr">
                    <a:lnL w="9525" cap="flat" cmpd="sng" algn="ctr">
                      <a:solidFill>
                        <a:srgbClr val="666666">
                          <a:alpha val="100000"/>
                        </a:srgbClr>
                      </a:solidFill>
                      <a:prstDash val="solid"/>
                    </a:lnL>
                    <a:lnR w="9525" cap="flat" cmpd="sng" algn="ctr">
                      <a:solidFill>
                        <a:srgbClr val="666666">
                          <a:alpha val="100000"/>
                        </a:srgbClr>
                      </a:solidFill>
                      <a:prstDash val="solid"/>
                    </a:lnR>
                    <a:lnT w="9525" cap="flat" cmpd="sng" algn="ctr">
                      <a:solidFill>
                        <a:srgbClr val="666666"/>
                      </a:solidFill>
                      <a:prstDash val="solid"/>
                      <a:round/>
                      <a:headEnd type="none" w="med" len="med"/>
                      <a:tailEnd type="none" w="med" len="med"/>
                    </a:lnT>
                    <a:lnB w="9525" cap="flat" cmpd="sng" algn="ctr">
                      <a:solidFill>
                        <a:srgbClr val="666666">
                          <a:alpha val="100000"/>
                        </a:srgbClr>
                      </a:solidFill>
                      <a:prstDash val="solid"/>
                    </a:lnB>
                    <a:solidFill>
                      <a:srgbClr val="E6E6E6">
                        <a:alpha val="100000"/>
                      </a:srgbClr>
                    </a:solidFill>
                  </a:tcPr>
                </a:tc>
                <a:extLst>
                  <a:ext uri="{0D108BD9-81ED-4DB2-BD59-A6C34878D82A}">
                    <a16:rowId xmlns:a16="http://schemas.microsoft.com/office/drawing/2014/main" val="10001"/>
                  </a:ext>
                </a:extLst>
              </a:tr>
              <a:tr h="374064">
                <a:tc>
                  <a:txBody>
                    <a:bodyPr/>
                    <a:lstStyle/>
                    <a:p>
                      <a:pPr marL="63500" marR="63500" algn="ctr">
                        <a:lnSpc>
                          <a:spcPct val="100000"/>
                        </a:lnSpc>
                        <a:spcBef>
                          <a:spcPts val="500"/>
                        </a:spcBef>
                        <a:spcAft>
                          <a:spcPts val="500"/>
                        </a:spcAft>
                        <a:buNone/>
                      </a:pPr>
                      <a:r>
                        <a:rPr lang="en-US" sz="1100" b="0" i="0" u="none" cap="none" dirty="0">
                          <a:solidFill>
                            <a:srgbClr val="000000">
                              <a:alpha val="100000"/>
                            </a:srgbClr>
                          </a:solidFill>
                          <a:latin typeface="Helvetica"/>
                          <a:cs typeface="Helvetica"/>
                          <a:sym typeface="Helvetica"/>
                        </a:rPr>
                        <a:t>Lightly Active</a:t>
                      </a:r>
                      <a:endParaRPr sz="1100" b="0" i="0" u="none" cap="none" dirty="0">
                        <a:solidFill>
                          <a:srgbClr val="000000">
                            <a:alpha val="100000"/>
                          </a:srgbClr>
                        </a:solidFill>
                        <a:latin typeface="Helvetica"/>
                        <a:cs typeface="Helvetica"/>
                        <a:sym typeface="Helvetica"/>
                      </a:endParaRPr>
                    </a:p>
                  </a:txBody>
                  <a:tcPr marL="0" marR="0" marT="63500" marB="63500" anchor="ctr">
                    <a:lnL w="9525" cap="flat" cmpd="sng" algn="ctr">
                      <a:solidFill>
                        <a:srgbClr val="666666">
                          <a:alpha val="100000"/>
                        </a:srgbClr>
                      </a:solidFill>
                      <a:prstDash val="solid"/>
                    </a:lnL>
                    <a:lnR w="9525" cap="flat" cmpd="sng" algn="ctr">
                      <a:solidFill>
                        <a:srgbClr val="666666">
                          <a:alpha val="100000"/>
                        </a:srgbClr>
                      </a:solidFill>
                      <a:prstDash val="solid"/>
                    </a:lnR>
                    <a:lnT w="9525" cap="flat" cmpd="sng" algn="ctr">
                      <a:solidFill>
                        <a:srgbClr val="666666">
                          <a:alpha val="100000"/>
                        </a:srgbClr>
                      </a:solidFill>
                      <a:prstDash val="solid"/>
                    </a:lnT>
                    <a:lnB w="9525" cap="flat" cmpd="sng" algn="ctr">
                      <a:solidFill>
                        <a:srgbClr val="666666">
                          <a:alpha val="100000"/>
                        </a:srgbClr>
                      </a:solidFill>
                      <a:prstDash val="solid"/>
                    </a:lnB>
                    <a:solidFill>
                      <a:srgbClr val="FFFFFF">
                        <a:alpha val="100000"/>
                      </a:srgbClr>
                    </a:solidFill>
                  </a:tcPr>
                </a:tc>
                <a:tc>
                  <a:txBody>
                    <a:bodyPr/>
                    <a:lstStyle/>
                    <a:p>
                      <a:pPr marL="63500" marR="63500" algn="ctr">
                        <a:lnSpc>
                          <a:spcPct val="100000"/>
                        </a:lnSpc>
                        <a:spcBef>
                          <a:spcPts val="500"/>
                        </a:spcBef>
                        <a:spcAft>
                          <a:spcPts val="500"/>
                        </a:spcAft>
                        <a:buNone/>
                      </a:pPr>
                      <a:r>
                        <a:rPr lang="en-US" sz="1100" b="0" i="0" u="none" cap="none" dirty="0">
                          <a:solidFill>
                            <a:srgbClr val="000000">
                              <a:alpha val="100000"/>
                            </a:srgbClr>
                          </a:solidFill>
                          <a:latin typeface="Helvetica"/>
                          <a:cs typeface="Helvetica"/>
                          <a:sym typeface="Helvetica"/>
                        </a:rPr>
                        <a:t>3hr 50min</a:t>
                      </a:r>
                      <a:endParaRPr sz="1100" b="0" i="0" u="none" cap="none" dirty="0">
                        <a:solidFill>
                          <a:srgbClr val="000000">
                            <a:alpha val="100000"/>
                          </a:srgbClr>
                        </a:solidFill>
                        <a:latin typeface="Helvetica"/>
                        <a:cs typeface="Helvetica"/>
                        <a:sym typeface="Helvetica"/>
                      </a:endParaRPr>
                    </a:p>
                  </a:txBody>
                  <a:tcPr marL="0" marR="0" marT="63500" marB="63500" anchor="ctr">
                    <a:lnL w="9525" cap="flat" cmpd="sng" algn="ctr">
                      <a:solidFill>
                        <a:srgbClr val="666666">
                          <a:alpha val="100000"/>
                        </a:srgbClr>
                      </a:solidFill>
                      <a:prstDash val="solid"/>
                    </a:lnL>
                    <a:lnR w="9525" cap="flat" cmpd="sng" algn="ctr">
                      <a:solidFill>
                        <a:srgbClr val="666666">
                          <a:alpha val="100000"/>
                        </a:srgbClr>
                      </a:solidFill>
                      <a:prstDash val="solid"/>
                    </a:lnR>
                    <a:lnT w="9525" cap="flat" cmpd="sng" algn="ctr">
                      <a:solidFill>
                        <a:srgbClr val="666666">
                          <a:alpha val="100000"/>
                        </a:srgbClr>
                      </a:solidFill>
                      <a:prstDash val="solid"/>
                    </a:lnT>
                    <a:lnB w="9525" cap="flat" cmpd="sng" algn="ctr">
                      <a:solidFill>
                        <a:srgbClr val="666666">
                          <a:alpha val="100000"/>
                        </a:srgbClr>
                      </a:solidFill>
                      <a:prstDash val="solid"/>
                    </a:lnB>
                    <a:solidFill>
                      <a:srgbClr val="FFFFFF">
                        <a:alpha val="100000"/>
                      </a:srgbClr>
                    </a:solidFill>
                  </a:tcPr>
                </a:tc>
                <a:extLst>
                  <a:ext uri="{0D108BD9-81ED-4DB2-BD59-A6C34878D82A}">
                    <a16:rowId xmlns:a16="http://schemas.microsoft.com/office/drawing/2014/main" val="10002"/>
                  </a:ext>
                </a:extLst>
              </a:tr>
            </a:tbl>
          </a:graphicData>
        </a:graphic>
      </p:graphicFrame>
      <p:pic>
        <p:nvPicPr>
          <p:cNvPr id="9" name="Picture 8" descr="A graph with different colored lines&#10;&#10;Description automatically generated">
            <a:extLst>
              <a:ext uri="{FF2B5EF4-FFF2-40B4-BE49-F238E27FC236}">
                <a16:creationId xmlns:a16="http://schemas.microsoft.com/office/drawing/2014/main" id="{37D9B312-E559-EEB8-61A1-E99E6A2831F5}"/>
              </a:ext>
            </a:extLst>
          </p:cNvPr>
          <p:cNvPicPr>
            <a:picLocks noChangeAspect="1"/>
          </p:cNvPicPr>
          <p:nvPr/>
        </p:nvPicPr>
        <p:blipFill>
          <a:blip r:embed="rId2"/>
          <a:stretch>
            <a:fillRect/>
          </a:stretch>
        </p:blipFill>
        <p:spPr>
          <a:xfrm>
            <a:off x="3892288" y="1621993"/>
            <a:ext cx="5858507" cy="3614014"/>
          </a:xfrm>
          <a:prstGeom prst="rect">
            <a:avLst/>
          </a:prstGeom>
        </p:spPr>
      </p:pic>
      <p:pic>
        <p:nvPicPr>
          <p:cNvPr id="11" name="Picture 10" descr="A close-up of a text&#10;&#10;Description automatically generated">
            <a:extLst>
              <a:ext uri="{FF2B5EF4-FFF2-40B4-BE49-F238E27FC236}">
                <a16:creationId xmlns:a16="http://schemas.microsoft.com/office/drawing/2014/main" id="{E5B3A156-C3F4-A3CF-6D1A-9FA4FBB46EF0}"/>
              </a:ext>
            </a:extLst>
          </p:cNvPr>
          <p:cNvPicPr>
            <a:picLocks noChangeAspect="1"/>
          </p:cNvPicPr>
          <p:nvPr/>
        </p:nvPicPr>
        <p:blipFill>
          <a:blip r:embed="rId3"/>
          <a:stretch>
            <a:fillRect/>
          </a:stretch>
        </p:blipFill>
        <p:spPr>
          <a:xfrm>
            <a:off x="9976605" y="2936208"/>
            <a:ext cx="1404039" cy="763600"/>
          </a:xfrm>
          <a:prstGeom prst="rect">
            <a:avLst/>
          </a:prstGeom>
        </p:spPr>
      </p:pic>
    </p:spTree>
    <p:extLst>
      <p:ext uri="{BB962C8B-B14F-4D97-AF65-F5344CB8AC3E}">
        <p14:creationId xmlns:p14="http://schemas.microsoft.com/office/powerpoint/2010/main" val="39094599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51DB12-C064-4818-FF78-493BD7602695}"/>
            </a:ext>
          </a:extLst>
        </p:cNvPr>
        <p:cNvGrpSpPr/>
        <p:nvPr/>
      </p:nvGrpSpPr>
      <p:grpSpPr>
        <a:xfrm>
          <a:off x="0" y="0"/>
          <a:ext cx="0" cy="0"/>
          <a:chOff x="0" y="0"/>
          <a:chExt cx="0" cy="0"/>
        </a:xfrm>
      </p:grpSpPr>
      <p:sp>
        <p:nvSpPr>
          <p:cNvPr id="2" name="Google Shape;51;p13">
            <a:extLst>
              <a:ext uri="{FF2B5EF4-FFF2-40B4-BE49-F238E27FC236}">
                <a16:creationId xmlns:a16="http://schemas.microsoft.com/office/drawing/2014/main" id="{BDFF9B52-F7FD-143C-94A5-67FD59D8992B}"/>
              </a:ext>
            </a:extLst>
          </p:cNvPr>
          <p:cNvSpPr>
            <a:spLocks noGrp="1"/>
          </p:cNvSpPr>
          <p:nvPr>
            <p:ph type="title" hasCustomPrompt="1"/>
          </p:nvPr>
        </p:nvSpPr>
        <p:spPr>
          <a:xfrm>
            <a:off x="0" y="3047200"/>
            <a:ext cx="12192000" cy="763600"/>
          </a:xfrm>
        </p:spPr>
        <p:txBody>
          <a:bodyPr/>
          <a:lstStyle/>
          <a:p>
            <a:pPr marL="0" marR="0" algn="ctr">
              <a:lnSpc>
                <a:spcPct val="100000"/>
              </a:lnSpc>
              <a:spcBef>
                <a:spcPts val="0"/>
              </a:spcBef>
              <a:spcAft>
                <a:spcPts val="0"/>
              </a:spcAft>
              <a:buNone/>
            </a:pPr>
            <a:r>
              <a:rPr lang="en-US" dirty="0"/>
              <a:t>CORRELATION</a:t>
            </a:r>
            <a:br>
              <a:rPr lang="en-US" dirty="0"/>
            </a:br>
            <a:r>
              <a:rPr lang="en-US" dirty="0"/>
              <a:t>MATRIX</a:t>
            </a:r>
            <a:endParaRPr dirty="0"/>
          </a:p>
        </p:txBody>
      </p:sp>
    </p:spTree>
    <p:extLst>
      <p:ext uri="{BB962C8B-B14F-4D97-AF65-F5344CB8AC3E}">
        <p14:creationId xmlns:p14="http://schemas.microsoft.com/office/powerpoint/2010/main" val="18337296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3DC3E3-F506-9DEE-0750-BBF5D62A8EC5}"/>
            </a:ext>
          </a:extLst>
        </p:cNvPr>
        <p:cNvGrpSpPr/>
        <p:nvPr/>
      </p:nvGrpSpPr>
      <p:grpSpPr>
        <a:xfrm>
          <a:off x="0" y="0"/>
          <a:ext cx="0" cy="0"/>
          <a:chOff x="0" y="0"/>
          <a:chExt cx="0" cy="0"/>
        </a:xfrm>
      </p:grpSpPr>
      <p:sp>
        <p:nvSpPr>
          <p:cNvPr id="2" name="Google Shape;51;p13">
            <a:extLst>
              <a:ext uri="{FF2B5EF4-FFF2-40B4-BE49-F238E27FC236}">
                <a16:creationId xmlns:a16="http://schemas.microsoft.com/office/drawing/2014/main" id="{0D5CE519-95A2-B700-4758-5A9313E2CFA0}"/>
              </a:ext>
            </a:extLst>
          </p:cNvPr>
          <p:cNvSpPr>
            <a:spLocks noGrp="1"/>
          </p:cNvSpPr>
          <p:nvPr>
            <p:ph type="title" hasCustomPrompt="1"/>
          </p:nvPr>
        </p:nvSpPr>
        <p:spPr>
          <a:xfrm>
            <a:off x="1169127" y="227556"/>
            <a:ext cx="9718607" cy="763600"/>
          </a:xfrm>
        </p:spPr>
        <p:txBody>
          <a:bodyPr/>
          <a:lstStyle/>
          <a:p>
            <a:pPr marL="0" marR="0" algn="l">
              <a:lnSpc>
                <a:spcPct val="100000"/>
              </a:lnSpc>
              <a:spcBef>
                <a:spcPts val="0"/>
              </a:spcBef>
              <a:spcAft>
                <a:spcPts val="0"/>
              </a:spcAft>
              <a:buNone/>
            </a:pPr>
            <a:r>
              <a:rPr lang="en-US" dirty="0"/>
              <a:t>Correlation Matrix</a:t>
            </a:r>
            <a:endParaRPr dirty="0"/>
          </a:p>
        </p:txBody>
      </p:sp>
      <p:sp>
        <p:nvSpPr>
          <p:cNvPr id="7" name="AutoShape 2">
            <a:extLst>
              <a:ext uri="{FF2B5EF4-FFF2-40B4-BE49-F238E27FC236}">
                <a16:creationId xmlns:a16="http://schemas.microsoft.com/office/drawing/2014/main" id="{33832754-C9CE-694C-FAB1-9B83AEE9F64E}"/>
              </a:ext>
            </a:extLst>
          </p:cNvPr>
          <p:cNvSpPr>
            <a:spLocks noChangeAspect="1" noChangeArrowheads="1"/>
          </p:cNvSpPr>
          <p:nvPr/>
        </p:nvSpPr>
        <p:spPr bwMode="auto">
          <a:xfrm>
            <a:off x="5943599" y="3276599"/>
            <a:ext cx="1573619" cy="157361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 name="Picture 8" descr="A graph showing a number of steps&#10;&#10;Description automatically generated with medium confidence">
            <a:extLst>
              <a:ext uri="{FF2B5EF4-FFF2-40B4-BE49-F238E27FC236}">
                <a16:creationId xmlns:a16="http://schemas.microsoft.com/office/drawing/2014/main" id="{BA21FEB8-975C-8ECB-4F13-27C210AF1DB8}"/>
              </a:ext>
            </a:extLst>
          </p:cNvPr>
          <p:cNvPicPr>
            <a:picLocks noChangeAspect="1"/>
          </p:cNvPicPr>
          <p:nvPr/>
        </p:nvPicPr>
        <p:blipFill>
          <a:blip r:embed="rId2"/>
          <a:srcRect l="8800" r="16230"/>
          <a:stretch/>
        </p:blipFill>
        <p:spPr>
          <a:xfrm>
            <a:off x="6028430" y="1486639"/>
            <a:ext cx="5826996" cy="4794662"/>
          </a:xfrm>
          <a:prstGeom prst="rect">
            <a:avLst/>
          </a:prstGeom>
        </p:spPr>
      </p:pic>
      <p:sp>
        <p:nvSpPr>
          <p:cNvPr id="10" name="Content Placeholder 2">
            <a:extLst>
              <a:ext uri="{FF2B5EF4-FFF2-40B4-BE49-F238E27FC236}">
                <a16:creationId xmlns:a16="http://schemas.microsoft.com/office/drawing/2014/main" id="{BFE0E24B-0EE6-C7FE-3D8F-DE8D25ACB781}"/>
              </a:ext>
            </a:extLst>
          </p:cNvPr>
          <p:cNvSpPr txBox="1">
            <a:spLocks/>
          </p:cNvSpPr>
          <p:nvPr/>
        </p:nvSpPr>
        <p:spPr>
          <a:xfrm>
            <a:off x="524185" y="1486638"/>
            <a:ext cx="5281192" cy="5031119"/>
          </a:xfrm>
          <a:prstGeom prst="rect">
            <a:avLst/>
          </a:prstGeom>
          <a:noFill/>
          <a:ln>
            <a:noFill/>
          </a:ln>
        </p:spPr>
        <p:txBody>
          <a:bodyPr spcFirstLastPara="1" vert="horz" wrap="square" lIns="68575" tIns="34275" rIns="68575" bIns="34275" rtlCol="0" anchor="ctr" anchorCtr="0">
            <a:noAutofit/>
          </a:bodyPr>
          <a:lstStyle>
            <a:lvl1pPr lvl="0" algn="l" defTabSz="914400" rtl="0" eaLnBrk="1" latinLnBrk="0" hangingPunct="1">
              <a:lnSpc>
                <a:spcPct val="90000"/>
              </a:lnSpc>
              <a:spcBef>
                <a:spcPts val="0"/>
              </a:spcBef>
              <a:spcAft>
                <a:spcPts val="0"/>
              </a:spcAft>
              <a:buClr>
                <a:schemeClr val="dk1"/>
              </a:buClr>
              <a:buSzPts val="1400"/>
              <a:buNone/>
              <a:defRPr sz="4000" b="1" kern="1200">
                <a:solidFill>
                  <a:srgbClr val="15619C"/>
                </a:solidFill>
                <a:latin typeface="Calibri" panose="020F0502020204030204" pitchFamily="34" charset="0"/>
                <a:ea typeface="+mj-ea"/>
                <a:cs typeface="Calibri" panose="020F0502020204030204" pitchFamily="34" charset="0"/>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pPr rtl="0">
              <a:spcBef>
                <a:spcPts val="0"/>
              </a:spcBef>
              <a:spcAft>
                <a:spcPts val="0"/>
              </a:spcAft>
            </a:pPr>
            <a:r>
              <a:rPr lang="en-US" sz="1100" i="0" u="none" strike="noStrike" dirty="0">
                <a:solidFill>
                  <a:srgbClr val="000000"/>
                </a:solidFill>
                <a:effectLst/>
                <a:latin typeface="Helvetica" pitchFamily="2" charset="0"/>
              </a:rPr>
              <a:t>Correlation Coefficient</a:t>
            </a:r>
            <a:endParaRPr lang="en-US" sz="1100" dirty="0">
              <a:effectLst/>
              <a:latin typeface="Helvetica" pitchFamily="2" charset="0"/>
            </a:endParaRPr>
          </a:p>
          <a:p>
            <a:pPr rtl="0">
              <a:spcBef>
                <a:spcPts val="0"/>
              </a:spcBef>
              <a:spcAft>
                <a:spcPts val="0"/>
              </a:spcAft>
            </a:pPr>
            <a:r>
              <a:rPr lang="en-US" sz="1100" b="0" dirty="0">
                <a:solidFill>
                  <a:srgbClr val="000000"/>
                </a:solidFill>
                <a:latin typeface="Helvetica" pitchFamily="2" charset="0"/>
              </a:rPr>
              <a:t>•</a:t>
            </a:r>
            <a:r>
              <a:rPr lang="en-US" sz="1100" b="0" i="0" u="none" strike="noStrike" dirty="0">
                <a:solidFill>
                  <a:srgbClr val="000000"/>
                </a:solidFill>
                <a:effectLst/>
                <a:latin typeface="Helvetica" pitchFamily="2" charset="0"/>
              </a:rPr>
              <a:t> The values range from -1 to 1.</a:t>
            </a:r>
            <a:endParaRPr lang="en-US" sz="1100" b="0" dirty="0">
              <a:effectLst/>
              <a:latin typeface="Helvetica" pitchFamily="2" charset="0"/>
            </a:endParaRPr>
          </a:p>
          <a:p>
            <a:pPr rtl="0">
              <a:spcBef>
                <a:spcPts val="0"/>
              </a:spcBef>
              <a:spcAft>
                <a:spcPts val="0"/>
              </a:spcAft>
            </a:pPr>
            <a:r>
              <a:rPr lang="en-US" sz="1100" b="0" dirty="0">
                <a:solidFill>
                  <a:srgbClr val="000000"/>
                </a:solidFill>
                <a:latin typeface="Helvetica" pitchFamily="2" charset="0"/>
              </a:rPr>
              <a:t>• </a:t>
            </a:r>
            <a:r>
              <a:rPr lang="en-US" sz="1100" b="0" i="0" u="none" strike="noStrike" dirty="0">
                <a:solidFill>
                  <a:srgbClr val="000000"/>
                </a:solidFill>
                <a:effectLst/>
                <a:latin typeface="Helvetica" pitchFamily="2" charset="0"/>
              </a:rPr>
              <a:t>‘1’ indicates a perfect positive correlation: as one variable increases, the other also increases.</a:t>
            </a:r>
            <a:endParaRPr lang="en-US" sz="1100" b="0" dirty="0">
              <a:effectLst/>
              <a:latin typeface="Helvetica" pitchFamily="2" charset="0"/>
            </a:endParaRPr>
          </a:p>
          <a:p>
            <a:pPr rtl="0">
              <a:spcBef>
                <a:spcPts val="0"/>
              </a:spcBef>
              <a:spcAft>
                <a:spcPts val="0"/>
              </a:spcAft>
            </a:pPr>
            <a:r>
              <a:rPr lang="en-US" sz="1100" b="0" dirty="0">
                <a:solidFill>
                  <a:srgbClr val="000000"/>
                </a:solidFill>
                <a:latin typeface="Helvetica" pitchFamily="2" charset="0"/>
              </a:rPr>
              <a:t>• </a:t>
            </a:r>
            <a:r>
              <a:rPr lang="en-US" sz="1100" b="0" i="0" u="none" strike="noStrike" dirty="0">
                <a:solidFill>
                  <a:srgbClr val="000000"/>
                </a:solidFill>
                <a:effectLst/>
                <a:latin typeface="Helvetica" pitchFamily="2" charset="0"/>
              </a:rPr>
              <a:t>‘0’ indicates no correlation: movements in one variable have no predictive relationship with movements in the other.</a:t>
            </a:r>
            <a:endParaRPr lang="en-US" sz="1100" b="0" dirty="0">
              <a:effectLst/>
              <a:latin typeface="Helvetica" pitchFamily="2" charset="0"/>
            </a:endParaRPr>
          </a:p>
          <a:p>
            <a:pPr rtl="0">
              <a:spcBef>
                <a:spcPts val="0"/>
              </a:spcBef>
              <a:spcAft>
                <a:spcPts val="0"/>
              </a:spcAft>
            </a:pPr>
            <a:r>
              <a:rPr lang="en-US" sz="1100" b="0" i="0" u="none" strike="noStrike" dirty="0">
                <a:solidFill>
                  <a:srgbClr val="000000"/>
                </a:solidFill>
                <a:effectLst/>
                <a:latin typeface="Helvetica" pitchFamily="2" charset="0"/>
              </a:rPr>
              <a:t>• ‘-1’ indicates a perfect negative correlation: as one variable increases, the other decreases.</a:t>
            </a:r>
          </a:p>
          <a:p>
            <a:pPr rtl="0">
              <a:spcBef>
                <a:spcPts val="0"/>
              </a:spcBef>
              <a:spcAft>
                <a:spcPts val="0"/>
              </a:spcAft>
            </a:pPr>
            <a:endParaRPr lang="en-US" sz="1100" b="0" dirty="0">
              <a:latin typeface="Helvetica" pitchFamily="2" charset="0"/>
            </a:endParaRPr>
          </a:p>
          <a:p>
            <a:pPr rtl="0">
              <a:spcBef>
                <a:spcPts val="0"/>
              </a:spcBef>
              <a:spcAft>
                <a:spcPts val="0"/>
              </a:spcAft>
            </a:pPr>
            <a:r>
              <a:rPr lang="en-US" sz="1100" i="0" u="none" strike="noStrike" dirty="0">
                <a:solidFill>
                  <a:srgbClr val="000000"/>
                </a:solidFill>
                <a:effectLst/>
                <a:latin typeface="Helvetica" pitchFamily="2" charset="0"/>
              </a:rPr>
              <a:t>Interpretation: Color and Size</a:t>
            </a:r>
            <a:endParaRPr lang="en-US" sz="1100" dirty="0">
              <a:effectLst/>
              <a:latin typeface="Helvetica" pitchFamily="2" charset="0"/>
            </a:endParaRPr>
          </a:p>
          <a:p>
            <a:pPr rtl="0">
              <a:spcBef>
                <a:spcPts val="0"/>
              </a:spcBef>
              <a:spcAft>
                <a:spcPts val="0"/>
              </a:spcAft>
            </a:pPr>
            <a:r>
              <a:rPr lang="en-US" sz="1100" b="0" dirty="0">
                <a:solidFill>
                  <a:srgbClr val="000000"/>
                </a:solidFill>
                <a:latin typeface="Helvetica" pitchFamily="2" charset="0"/>
              </a:rPr>
              <a:t>•</a:t>
            </a:r>
            <a:r>
              <a:rPr lang="en-US" sz="1100" b="0" i="0" u="none" strike="noStrike" dirty="0">
                <a:solidFill>
                  <a:srgbClr val="000000"/>
                </a:solidFill>
                <a:effectLst/>
                <a:latin typeface="Helvetica" pitchFamily="2" charset="0"/>
              </a:rPr>
              <a:t> Darker and larger circles indicate stronger correlations (near 1 or -1), while lighter and smaller circles indicate weaker correlations (near 0).</a:t>
            </a:r>
            <a:endParaRPr lang="en-US" sz="1100" b="0" dirty="0">
              <a:effectLst/>
              <a:latin typeface="Helvetica" pitchFamily="2" charset="0"/>
            </a:endParaRPr>
          </a:p>
          <a:p>
            <a:pPr rtl="0">
              <a:spcBef>
                <a:spcPts val="0"/>
              </a:spcBef>
              <a:spcAft>
                <a:spcPts val="0"/>
              </a:spcAft>
            </a:pPr>
            <a:r>
              <a:rPr lang="en-US" sz="1100" b="0" dirty="0">
                <a:solidFill>
                  <a:srgbClr val="000000"/>
                </a:solidFill>
                <a:latin typeface="Helvetica" pitchFamily="2" charset="0"/>
              </a:rPr>
              <a:t>•</a:t>
            </a:r>
            <a:r>
              <a:rPr lang="en-US" sz="1100" b="0" i="0" u="none" strike="noStrike" dirty="0">
                <a:solidFill>
                  <a:srgbClr val="000000"/>
                </a:solidFill>
                <a:effectLst/>
                <a:latin typeface="Helvetica" pitchFamily="2" charset="0"/>
              </a:rPr>
              <a:t> Blue circles represent positive correlations, and red circles (not shown here) represent negative correlations.</a:t>
            </a:r>
            <a:endParaRPr lang="en-US" sz="1100" b="0" dirty="0">
              <a:effectLst/>
              <a:latin typeface="Helvetica" pitchFamily="2" charset="0"/>
            </a:endParaRPr>
          </a:p>
          <a:p>
            <a:pPr rtl="0">
              <a:spcBef>
                <a:spcPts val="0"/>
              </a:spcBef>
              <a:spcAft>
                <a:spcPts val="0"/>
              </a:spcAft>
            </a:pPr>
            <a:endParaRPr lang="en-US" sz="1100" b="0" dirty="0">
              <a:effectLst/>
              <a:latin typeface="Helvetica" pitchFamily="2" charset="0"/>
            </a:endParaRPr>
          </a:p>
          <a:p>
            <a:pPr rtl="0">
              <a:spcBef>
                <a:spcPts val="0"/>
              </a:spcBef>
              <a:spcAft>
                <a:spcPts val="0"/>
              </a:spcAft>
            </a:pPr>
            <a:r>
              <a:rPr lang="en-US" sz="1100" i="0" u="none" strike="noStrike" dirty="0">
                <a:solidFill>
                  <a:srgbClr val="000000"/>
                </a:solidFill>
                <a:effectLst/>
                <a:latin typeface="Helvetica" pitchFamily="2" charset="0"/>
              </a:rPr>
              <a:t>Observations</a:t>
            </a:r>
            <a:endParaRPr lang="en-US" sz="1100" dirty="0">
              <a:effectLst/>
              <a:latin typeface="Helvetica" pitchFamily="2" charset="0"/>
            </a:endParaRPr>
          </a:p>
          <a:p>
            <a:pPr rtl="0">
              <a:spcBef>
                <a:spcPts val="0"/>
              </a:spcBef>
              <a:spcAft>
                <a:spcPts val="0"/>
              </a:spcAft>
            </a:pPr>
            <a:r>
              <a:rPr lang="en-US" sz="1100" b="0" i="0" u="none" strike="noStrike" dirty="0">
                <a:solidFill>
                  <a:srgbClr val="000000"/>
                </a:solidFill>
                <a:effectLst/>
                <a:latin typeface="Helvetica" pitchFamily="2" charset="0"/>
              </a:rPr>
              <a:t>High Positive Correlations</a:t>
            </a:r>
            <a:endParaRPr lang="en-US" sz="1100" b="0" dirty="0">
              <a:effectLst/>
              <a:latin typeface="Helvetica" pitchFamily="2" charset="0"/>
            </a:endParaRPr>
          </a:p>
          <a:p>
            <a:pPr rtl="0">
              <a:spcBef>
                <a:spcPts val="0"/>
              </a:spcBef>
              <a:spcAft>
                <a:spcPts val="0"/>
              </a:spcAft>
            </a:pPr>
            <a:r>
              <a:rPr lang="en-US" sz="1100" b="0" dirty="0">
                <a:solidFill>
                  <a:srgbClr val="000000"/>
                </a:solidFill>
                <a:latin typeface="Helvetica" pitchFamily="2" charset="0"/>
              </a:rPr>
              <a:t>•</a:t>
            </a:r>
            <a:r>
              <a:rPr lang="en-US" sz="1100" b="0" i="0" u="none" strike="noStrike" dirty="0">
                <a:solidFill>
                  <a:srgbClr val="000000"/>
                </a:solidFill>
                <a:effectLst/>
                <a:latin typeface="Helvetica" pitchFamily="2" charset="0"/>
              </a:rPr>
              <a:t> `</a:t>
            </a:r>
            <a:r>
              <a:rPr lang="en-US" sz="1100" b="0" i="0" u="none" strike="noStrike" dirty="0" err="1">
                <a:solidFill>
                  <a:srgbClr val="000000"/>
                </a:solidFill>
                <a:effectLst/>
                <a:latin typeface="Helvetica" pitchFamily="2" charset="0"/>
              </a:rPr>
              <a:t>TotalSteps</a:t>
            </a:r>
            <a:r>
              <a:rPr lang="en-US" sz="1100" b="0" i="0" u="none" strike="noStrike" dirty="0">
                <a:solidFill>
                  <a:srgbClr val="000000"/>
                </a:solidFill>
                <a:effectLst/>
                <a:latin typeface="Helvetica" pitchFamily="2" charset="0"/>
              </a:rPr>
              <a:t>` and `</a:t>
            </a:r>
            <a:r>
              <a:rPr lang="en-US" sz="1100" b="0" i="0" u="none" strike="noStrike" dirty="0" err="1">
                <a:solidFill>
                  <a:srgbClr val="000000"/>
                </a:solidFill>
                <a:effectLst/>
                <a:latin typeface="Helvetica" pitchFamily="2" charset="0"/>
              </a:rPr>
              <a:t>TotalDistance</a:t>
            </a:r>
            <a:r>
              <a:rPr lang="en-US" sz="1100" b="0" i="0" u="none" strike="noStrike" dirty="0">
                <a:solidFill>
                  <a:srgbClr val="000000"/>
                </a:solidFill>
                <a:effectLst/>
                <a:latin typeface="Helvetica" pitchFamily="2" charset="0"/>
              </a:rPr>
              <a:t>` show a strong positive correlation, suggesting that as steps increase, the total distance also increases.</a:t>
            </a:r>
            <a:endParaRPr lang="en-US" sz="1100" b="0" dirty="0">
              <a:effectLst/>
              <a:latin typeface="Helvetica" pitchFamily="2" charset="0"/>
            </a:endParaRPr>
          </a:p>
          <a:p>
            <a:pPr rtl="0">
              <a:spcBef>
                <a:spcPts val="0"/>
              </a:spcBef>
              <a:spcAft>
                <a:spcPts val="0"/>
              </a:spcAft>
            </a:pPr>
            <a:r>
              <a:rPr lang="en-US" sz="1100" b="0" dirty="0">
                <a:solidFill>
                  <a:srgbClr val="000000"/>
                </a:solidFill>
                <a:latin typeface="Helvetica" pitchFamily="2" charset="0"/>
              </a:rPr>
              <a:t>•</a:t>
            </a:r>
            <a:r>
              <a:rPr lang="en-US" sz="1100" b="0" i="0" u="none" strike="noStrike" dirty="0">
                <a:solidFill>
                  <a:srgbClr val="000000"/>
                </a:solidFill>
                <a:effectLst/>
                <a:latin typeface="Helvetica" pitchFamily="2" charset="0"/>
              </a:rPr>
              <a:t> `</a:t>
            </a:r>
            <a:r>
              <a:rPr lang="en-US" sz="1100" b="0" i="0" u="none" strike="noStrike" dirty="0" err="1">
                <a:solidFill>
                  <a:srgbClr val="000000"/>
                </a:solidFill>
                <a:effectLst/>
                <a:latin typeface="Helvetica" pitchFamily="2" charset="0"/>
              </a:rPr>
              <a:t>VeryActiveMinutes</a:t>
            </a:r>
            <a:r>
              <a:rPr lang="en-US" sz="1100" b="0" i="0" u="none" strike="noStrike" dirty="0">
                <a:solidFill>
                  <a:srgbClr val="000000"/>
                </a:solidFill>
                <a:effectLst/>
                <a:latin typeface="Helvetica" pitchFamily="2" charset="0"/>
              </a:rPr>
              <a:t>` and `</a:t>
            </a:r>
            <a:r>
              <a:rPr lang="en-US" sz="1100" b="0" i="0" u="none" strike="noStrike" dirty="0" err="1">
                <a:solidFill>
                  <a:srgbClr val="000000"/>
                </a:solidFill>
                <a:effectLst/>
                <a:latin typeface="Helvetica" pitchFamily="2" charset="0"/>
              </a:rPr>
              <a:t>VeryActiveDistance</a:t>
            </a:r>
            <a:r>
              <a:rPr lang="en-US" sz="1100" b="0" i="0" u="none" strike="noStrike" dirty="0">
                <a:solidFill>
                  <a:srgbClr val="000000"/>
                </a:solidFill>
                <a:effectLst/>
                <a:latin typeface="Helvetica" pitchFamily="2" charset="0"/>
              </a:rPr>
              <a:t>` have a strong positive relationship, indicating that more intense activity minutes are associated with greater distances.</a:t>
            </a:r>
          </a:p>
          <a:p>
            <a:pPr rtl="0">
              <a:spcBef>
                <a:spcPts val="0"/>
              </a:spcBef>
              <a:spcAft>
                <a:spcPts val="0"/>
              </a:spcAft>
            </a:pPr>
            <a:endParaRPr lang="en-US" sz="1100" b="0" dirty="0">
              <a:effectLst/>
              <a:latin typeface="Helvetica" pitchFamily="2" charset="0"/>
            </a:endParaRPr>
          </a:p>
          <a:p>
            <a:pPr rtl="0">
              <a:spcBef>
                <a:spcPts val="0"/>
              </a:spcBef>
              <a:spcAft>
                <a:spcPts val="0"/>
              </a:spcAft>
            </a:pPr>
            <a:r>
              <a:rPr lang="en-US" sz="1100" b="0" i="0" u="none" strike="noStrike" dirty="0">
                <a:solidFill>
                  <a:srgbClr val="000000"/>
                </a:solidFill>
                <a:effectLst/>
                <a:latin typeface="Helvetica" pitchFamily="2" charset="0"/>
              </a:rPr>
              <a:t>Low to Moderate Correlations</a:t>
            </a:r>
            <a:endParaRPr lang="en-US" sz="1100" b="0" dirty="0">
              <a:effectLst/>
              <a:latin typeface="Helvetica" pitchFamily="2" charset="0"/>
            </a:endParaRPr>
          </a:p>
          <a:p>
            <a:pPr rtl="0">
              <a:spcBef>
                <a:spcPts val="0"/>
              </a:spcBef>
              <a:spcAft>
                <a:spcPts val="0"/>
              </a:spcAft>
            </a:pPr>
            <a:r>
              <a:rPr lang="en-US" sz="1100" b="0" dirty="0">
                <a:solidFill>
                  <a:srgbClr val="000000"/>
                </a:solidFill>
                <a:latin typeface="Helvetica" pitchFamily="2" charset="0"/>
              </a:rPr>
              <a:t>•</a:t>
            </a:r>
            <a:r>
              <a:rPr lang="en-US" sz="1100" b="0" i="0" u="none" strike="noStrike" dirty="0">
                <a:solidFill>
                  <a:srgbClr val="000000"/>
                </a:solidFill>
                <a:effectLst/>
                <a:latin typeface="Helvetica" pitchFamily="2" charset="0"/>
              </a:rPr>
              <a:t> Variables related to different activity intensities, such as `</a:t>
            </a:r>
            <a:r>
              <a:rPr lang="en-US" sz="1100" b="0" i="0" u="none" strike="noStrike" dirty="0" err="1">
                <a:solidFill>
                  <a:srgbClr val="000000"/>
                </a:solidFill>
                <a:effectLst/>
                <a:latin typeface="Helvetica" pitchFamily="2" charset="0"/>
              </a:rPr>
              <a:t>ModeratelyActiveDistance</a:t>
            </a:r>
            <a:r>
              <a:rPr lang="en-US" sz="1100" b="0" i="0" u="none" strike="noStrike" dirty="0">
                <a:solidFill>
                  <a:srgbClr val="000000"/>
                </a:solidFill>
                <a:effectLst/>
                <a:latin typeface="Helvetica" pitchFamily="2" charset="0"/>
              </a:rPr>
              <a:t>` and `</a:t>
            </a:r>
            <a:r>
              <a:rPr lang="en-US" sz="1100" b="0" i="0" u="none" strike="noStrike" dirty="0" err="1">
                <a:solidFill>
                  <a:srgbClr val="000000"/>
                </a:solidFill>
                <a:effectLst/>
                <a:latin typeface="Helvetica" pitchFamily="2" charset="0"/>
              </a:rPr>
              <a:t>FairlyActiveMinutes</a:t>
            </a:r>
            <a:r>
              <a:rPr lang="en-US" sz="1100" b="0" i="0" u="none" strike="noStrike" dirty="0">
                <a:solidFill>
                  <a:srgbClr val="000000"/>
                </a:solidFill>
                <a:effectLst/>
                <a:latin typeface="Helvetica" pitchFamily="2" charset="0"/>
              </a:rPr>
              <a:t>`, show moderate correlations.</a:t>
            </a:r>
            <a:endParaRPr lang="en-US" sz="1100" b="0" dirty="0">
              <a:effectLst/>
              <a:latin typeface="Helvetica" pitchFamily="2" charset="0"/>
            </a:endParaRPr>
          </a:p>
          <a:p>
            <a:pPr rtl="0">
              <a:spcBef>
                <a:spcPts val="0"/>
              </a:spcBef>
              <a:spcAft>
                <a:spcPts val="0"/>
              </a:spcAft>
            </a:pPr>
            <a:r>
              <a:rPr lang="en-US" sz="1100" b="0" dirty="0">
                <a:solidFill>
                  <a:srgbClr val="000000"/>
                </a:solidFill>
                <a:latin typeface="Helvetica" pitchFamily="2" charset="0"/>
              </a:rPr>
              <a:t>•</a:t>
            </a:r>
            <a:r>
              <a:rPr lang="en-US" sz="1100" b="0" i="0" u="none" strike="noStrike" dirty="0">
                <a:solidFill>
                  <a:srgbClr val="000000"/>
                </a:solidFill>
                <a:effectLst/>
                <a:latin typeface="Helvetica" pitchFamily="2" charset="0"/>
              </a:rPr>
              <a:t> `Calories` tends to correlate more with metrics related to intensity and duration of activity.</a:t>
            </a:r>
            <a:endParaRPr lang="en-US" sz="1100" b="0" dirty="0">
              <a:effectLst/>
              <a:latin typeface="Helvetica" pitchFamily="2" charset="0"/>
            </a:endParaRPr>
          </a:p>
          <a:p>
            <a:br>
              <a:rPr lang="en-US" sz="1100" dirty="0">
                <a:latin typeface="Helvetica" pitchFamily="2" charset="0"/>
              </a:rPr>
            </a:br>
            <a:endParaRPr lang="en-US" sz="1100" b="0" dirty="0">
              <a:solidFill>
                <a:srgbClr val="000000">
                  <a:alpha val="100000"/>
                </a:srgbClr>
              </a:solidFill>
              <a:latin typeface="Helvetica" pitchFamily="2" charset="0"/>
              <a:cs typeface="Arial"/>
              <a:sym typeface="Arial"/>
            </a:endParaRPr>
          </a:p>
        </p:txBody>
      </p:sp>
    </p:spTree>
    <p:extLst>
      <p:ext uri="{BB962C8B-B14F-4D97-AF65-F5344CB8AC3E}">
        <p14:creationId xmlns:p14="http://schemas.microsoft.com/office/powerpoint/2010/main" val="12433996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B82125-0644-DB1D-C0F1-8F625DDCFE0B}"/>
            </a:ext>
          </a:extLst>
        </p:cNvPr>
        <p:cNvGrpSpPr/>
        <p:nvPr/>
      </p:nvGrpSpPr>
      <p:grpSpPr>
        <a:xfrm>
          <a:off x="0" y="0"/>
          <a:ext cx="0" cy="0"/>
          <a:chOff x="0" y="0"/>
          <a:chExt cx="0" cy="0"/>
        </a:xfrm>
      </p:grpSpPr>
      <p:sp>
        <p:nvSpPr>
          <p:cNvPr id="2" name="Google Shape;51;p13">
            <a:extLst>
              <a:ext uri="{FF2B5EF4-FFF2-40B4-BE49-F238E27FC236}">
                <a16:creationId xmlns:a16="http://schemas.microsoft.com/office/drawing/2014/main" id="{696FEAD3-5AA6-F382-F0DE-C7278A175F77}"/>
              </a:ext>
            </a:extLst>
          </p:cNvPr>
          <p:cNvSpPr>
            <a:spLocks noGrp="1"/>
          </p:cNvSpPr>
          <p:nvPr>
            <p:ph type="title" hasCustomPrompt="1"/>
          </p:nvPr>
        </p:nvSpPr>
        <p:spPr>
          <a:xfrm>
            <a:off x="1169127" y="227556"/>
            <a:ext cx="9718607" cy="763600"/>
          </a:xfrm>
        </p:spPr>
        <p:txBody>
          <a:bodyPr/>
          <a:lstStyle/>
          <a:p>
            <a:pPr marL="0" marR="0" algn="l">
              <a:lnSpc>
                <a:spcPct val="100000"/>
              </a:lnSpc>
              <a:spcBef>
                <a:spcPts val="0"/>
              </a:spcBef>
              <a:spcAft>
                <a:spcPts val="0"/>
              </a:spcAft>
              <a:buNone/>
            </a:pPr>
            <a:r>
              <a:rPr lang="en-US" dirty="0"/>
              <a:t>Correlation Matrix</a:t>
            </a:r>
            <a:endParaRPr dirty="0"/>
          </a:p>
        </p:txBody>
      </p:sp>
      <p:sp>
        <p:nvSpPr>
          <p:cNvPr id="7" name="AutoShape 2">
            <a:extLst>
              <a:ext uri="{FF2B5EF4-FFF2-40B4-BE49-F238E27FC236}">
                <a16:creationId xmlns:a16="http://schemas.microsoft.com/office/drawing/2014/main" id="{70384C77-78EF-05C3-C44F-F501E5E88C8A}"/>
              </a:ext>
            </a:extLst>
          </p:cNvPr>
          <p:cNvSpPr>
            <a:spLocks noChangeAspect="1" noChangeArrowheads="1"/>
          </p:cNvSpPr>
          <p:nvPr/>
        </p:nvSpPr>
        <p:spPr bwMode="auto">
          <a:xfrm>
            <a:off x="5943599" y="3276599"/>
            <a:ext cx="1573619" cy="157361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Content Placeholder 2">
            <a:extLst>
              <a:ext uri="{FF2B5EF4-FFF2-40B4-BE49-F238E27FC236}">
                <a16:creationId xmlns:a16="http://schemas.microsoft.com/office/drawing/2014/main" id="{19F61671-7BAD-ABD2-7005-8DDE0BE3362D}"/>
              </a:ext>
            </a:extLst>
          </p:cNvPr>
          <p:cNvSpPr txBox="1">
            <a:spLocks/>
          </p:cNvSpPr>
          <p:nvPr/>
        </p:nvSpPr>
        <p:spPr>
          <a:xfrm>
            <a:off x="657953" y="4289249"/>
            <a:ext cx="7238290" cy="2503967"/>
          </a:xfrm>
          <a:prstGeom prst="rect">
            <a:avLst/>
          </a:prstGeom>
          <a:noFill/>
          <a:ln>
            <a:noFill/>
          </a:ln>
        </p:spPr>
        <p:txBody>
          <a:bodyPr spcFirstLastPara="1" vert="horz" wrap="square" lIns="68575" tIns="34275" rIns="68575" bIns="34275" rtlCol="0" anchor="ctr" anchorCtr="0">
            <a:noAutofit/>
          </a:bodyPr>
          <a:lstStyle>
            <a:lvl1pPr lvl="0" algn="l" defTabSz="914400" rtl="0" eaLnBrk="1" latinLnBrk="0" hangingPunct="1">
              <a:lnSpc>
                <a:spcPct val="90000"/>
              </a:lnSpc>
              <a:spcBef>
                <a:spcPts val="0"/>
              </a:spcBef>
              <a:spcAft>
                <a:spcPts val="0"/>
              </a:spcAft>
              <a:buClr>
                <a:schemeClr val="dk1"/>
              </a:buClr>
              <a:buSzPts val="1400"/>
              <a:buNone/>
              <a:defRPr sz="4000" b="1" kern="1200">
                <a:solidFill>
                  <a:srgbClr val="15619C"/>
                </a:solidFill>
                <a:latin typeface="Calibri" panose="020F0502020204030204" pitchFamily="34" charset="0"/>
                <a:ea typeface="+mj-ea"/>
                <a:cs typeface="Calibri" panose="020F0502020204030204" pitchFamily="34" charset="0"/>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pPr rtl="0">
              <a:spcBef>
                <a:spcPts val="0"/>
              </a:spcBef>
              <a:spcAft>
                <a:spcPts val="0"/>
              </a:spcAft>
            </a:pPr>
            <a:r>
              <a:rPr lang="en-US" sz="1100" i="0" u="none" strike="noStrike" dirty="0">
                <a:solidFill>
                  <a:srgbClr val="000000"/>
                </a:solidFill>
                <a:effectLst/>
                <a:latin typeface="Helvetica" pitchFamily="2" charset="0"/>
              </a:rPr>
              <a:t>Total Steps vs. Total Distance</a:t>
            </a:r>
            <a:endParaRPr lang="en-US" sz="1100" dirty="0">
              <a:effectLst/>
              <a:latin typeface="Helvetica" pitchFamily="2" charset="0"/>
            </a:endParaRPr>
          </a:p>
          <a:p>
            <a:pPr rtl="0">
              <a:spcBef>
                <a:spcPts val="0"/>
              </a:spcBef>
              <a:spcAft>
                <a:spcPts val="0"/>
              </a:spcAft>
            </a:pPr>
            <a:r>
              <a:rPr lang="en-US" sz="1100" b="0" i="0" u="none" strike="noStrike" dirty="0">
                <a:solidFill>
                  <a:srgbClr val="000000"/>
                </a:solidFill>
                <a:effectLst/>
                <a:latin typeface="Helvetica" pitchFamily="2" charset="0"/>
              </a:rPr>
              <a:t>- A strong positive linear relationship indicates that as the number of steps increases, the total distance covered also increases.</a:t>
            </a:r>
            <a:endParaRPr lang="en-US" sz="1100" b="0" dirty="0">
              <a:latin typeface="Helvetica" pitchFamily="2" charset="0"/>
            </a:endParaRPr>
          </a:p>
          <a:p>
            <a:pPr rtl="0">
              <a:spcBef>
                <a:spcPts val="0"/>
              </a:spcBef>
              <a:spcAft>
                <a:spcPts val="0"/>
              </a:spcAft>
            </a:pPr>
            <a:r>
              <a:rPr lang="en-US" sz="1100" b="0" i="0" u="none" strike="noStrike" dirty="0">
                <a:solidFill>
                  <a:srgbClr val="000000"/>
                </a:solidFill>
                <a:effectLst/>
                <a:latin typeface="Helvetica" pitchFamily="2" charset="0"/>
              </a:rPr>
              <a:t>- This relationship reinforces step count as a valid indicator of overall distance traveled, valuable for tracking physical activity.</a:t>
            </a:r>
          </a:p>
          <a:p>
            <a:pPr rtl="0">
              <a:spcBef>
                <a:spcPts val="0"/>
              </a:spcBef>
              <a:spcAft>
                <a:spcPts val="0"/>
              </a:spcAft>
            </a:pPr>
            <a:endParaRPr lang="en-US" sz="1100" b="0" dirty="0">
              <a:effectLst/>
              <a:latin typeface="Helvetica" pitchFamily="2" charset="0"/>
            </a:endParaRPr>
          </a:p>
          <a:p>
            <a:pPr rtl="0">
              <a:spcBef>
                <a:spcPts val="0"/>
              </a:spcBef>
              <a:spcAft>
                <a:spcPts val="0"/>
              </a:spcAft>
            </a:pPr>
            <a:r>
              <a:rPr lang="en-US" sz="1100" i="0" u="none" strike="noStrike" dirty="0">
                <a:solidFill>
                  <a:srgbClr val="000000"/>
                </a:solidFill>
                <a:effectLst/>
                <a:latin typeface="Helvetica" pitchFamily="2" charset="0"/>
              </a:rPr>
              <a:t>Very Active Minutes vs. Very Active Distance</a:t>
            </a:r>
            <a:endParaRPr lang="en-US" sz="1100" dirty="0">
              <a:effectLst/>
              <a:latin typeface="Helvetica" pitchFamily="2" charset="0"/>
            </a:endParaRPr>
          </a:p>
          <a:p>
            <a:pPr marL="171450" indent="-171450" rtl="0">
              <a:spcBef>
                <a:spcPts val="0"/>
              </a:spcBef>
              <a:spcAft>
                <a:spcPts val="0"/>
              </a:spcAft>
              <a:buFontTx/>
              <a:buChar char="-"/>
            </a:pPr>
            <a:r>
              <a:rPr lang="en-US" sz="1100" b="0" i="0" u="none" strike="noStrike" dirty="0">
                <a:solidFill>
                  <a:srgbClr val="000000"/>
                </a:solidFill>
                <a:effectLst/>
                <a:latin typeface="Helvetica" pitchFamily="2" charset="0"/>
              </a:rPr>
              <a:t>There is a clear positive correlation, as more active minutes correspond to greater distances.</a:t>
            </a:r>
          </a:p>
          <a:p>
            <a:pPr marL="171450" indent="-171450" rtl="0">
              <a:spcBef>
                <a:spcPts val="0"/>
              </a:spcBef>
              <a:spcAft>
                <a:spcPts val="0"/>
              </a:spcAft>
              <a:buFontTx/>
              <a:buChar char="-"/>
            </a:pPr>
            <a:r>
              <a:rPr lang="en-US" sz="1100" b="0" i="0" u="none" strike="noStrike" dirty="0">
                <a:solidFill>
                  <a:srgbClr val="000000"/>
                </a:solidFill>
                <a:effectLst/>
                <a:latin typeface="Helvetica" pitchFamily="2" charset="0"/>
              </a:rPr>
              <a:t>This suggests Very Active Minutes are not done “in-place” and have a movement/distance component to it. </a:t>
            </a:r>
          </a:p>
          <a:p>
            <a:pPr rtl="0">
              <a:spcBef>
                <a:spcPts val="0"/>
              </a:spcBef>
              <a:spcAft>
                <a:spcPts val="0"/>
              </a:spcAft>
            </a:pPr>
            <a:endParaRPr lang="en-US" sz="1100" b="0" dirty="0">
              <a:effectLst/>
              <a:latin typeface="Helvetica" pitchFamily="2" charset="0"/>
            </a:endParaRPr>
          </a:p>
          <a:p>
            <a:pPr rtl="0">
              <a:spcBef>
                <a:spcPts val="0"/>
              </a:spcBef>
              <a:spcAft>
                <a:spcPts val="0"/>
              </a:spcAft>
            </a:pPr>
            <a:r>
              <a:rPr lang="en-US" sz="1100" i="0" u="none" strike="noStrike" dirty="0">
                <a:solidFill>
                  <a:srgbClr val="000000"/>
                </a:solidFill>
                <a:effectLst/>
                <a:latin typeface="Helvetica" pitchFamily="2" charset="0"/>
              </a:rPr>
              <a:t>Calories vs. Total Steps</a:t>
            </a:r>
            <a:endParaRPr lang="en-US" sz="1100" dirty="0">
              <a:effectLst/>
              <a:latin typeface="Helvetica" pitchFamily="2" charset="0"/>
            </a:endParaRPr>
          </a:p>
          <a:p>
            <a:pPr rtl="0">
              <a:spcBef>
                <a:spcPts val="0"/>
              </a:spcBef>
              <a:spcAft>
                <a:spcPts val="0"/>
              </a:spcAft>
            </a:pPr>
            <a:r>
              <a:rPr lang="en-US" sz="1100" b="0" i="0" u="none" strike="noStrike" dirty="0">
                <a:solidFill>
                  <a:srgbClr val="000000"/>
                </a:solidFill>
                <a:effectLst/>
                <a:latin typeface="Helvetica" pitchFamily="2" charset="0"/>
              </a:rPr>
              <a:t>- A positive trend suggests that higher step counts are associated with greater calorie expenditure.</a:t>
            </a:r>
            <a:endParaRPr lang="en-US" sz="1100" b="0" dirty="0">
              <a:latin typeface="Helvetica" pitchFamily="2" charset="0"/>
            </a:endParaRPr>
          </a:p>
          <a:p>
            <a:pPr rtl="0">
              <a:spcBef>
                <a:spcPts val="0"/>
              </a:spcBef>
              <a:spcAft>
                <a:spcPts val="0"/>
              </a:spcAft>
            </a:pPr>
            <a:r>
              <a:rPr lang="en-US" sz="1100" b="0" i="0" u="none" strike="noStrike" dirty="0">
                <a:solidFill>
                  <a:srgbClr val="000000"/>
                </a:solidFill>
                <a:effectLst/>
                <a:latin typeface="Helvetica" pitchFamily="2" charset="0"/>
              </a:rPr>
              <a:t>- The linear model indicates that steps can be an effective predictor of calorie burn, useful for users aiming for weight management.</a:t>
            </a:r>
          </a:p>
          <a:p>
            <a:pPr rtl="0">
              <a:spcBef>
                <a:spcPts val="0"/>
              </a:spcBef>
              <a:spcAft>
                <a:spcPts val="0"/>
              </a:spcAft>
            </a:pPr>
            <a:endParaRPr lang="en-US" sz="1100" b="0" dirty="0">
              <a:effectLst/>
              <a:latin typeface="Helvetica" pitchFamily="2" charset="0"/>
            </a:endParaRPr>
          </a:p>
          <a:p>
            <a:pPr rtl="0">
              <a:spcBef>
                <a:spcPts val="0"/>
              </a:spcBef>
              <a:spcAft>
                <a:spcPts val="0"/>
              </a:spcAft>
            </a:pPr>
            <a:r>
              <a:rPr lang="en-US" sz="1100" i="0" u="none" strike="noStrike" dirty="0">
                <a:solidFill>
                  <a:srgbClr val="000000"/>
                </a:solidFill>
                <a:effectLst/>
                <a:latin typeface="Helvetica" pitchFamily="2" charset="0"/>
              </a:rPr>
              <a:t>Calories vs. Very Active Minutes</a:t>
            </a:r>
            <a:endParaRPr lang="en-US" sz="1100" dirty="0">
              <a:effectLst/>
              <a:latin typeface="Helvetica" pitchFamily="2" charset="0"/>
            </a:endParaRPr>
          </a:p>
          <a:p>
            <a:pPr rtl="0">
              <a:spcBef>
                <a:spcPts val="0"/>
              </a:spcBef>
              <a:spcAft>
                <a:spcPts val="0"/>
              </a:spcAft>
            </a:pPr>
            <a:r>
              <a:rPr lang="en-US" sz="1100" b="0" i="0" u="none" strike="noStrike" dirty="0">
                <a:solidFill>
                  <a:srgbClr val="000000"/>
                </a:solidFill>
                <a:effectLst/>
                <a:latin typeface="Helvetica" pitchFamily="2" charset="0"/>
              </a:rPr>
              <a:t>- A positive correlation exists, showing that more very active minutes significantly contribute to higher calorie burn.</a:t>
            </a:r>
            <a:endParaRPr lang="en-US" sz="1100" b="0" dirty="0">
              <a:effectLst/>
              <a:latin typeface="Helvetica" pitchFamily="2" charset="0"/>
            </a:endParaRPr>
          </a:p>
          <a:p>
            <a:pPr rtl="0">
              <a:spcBef>
                <a:spcPts val="0"/>
              </a:spcBef>
              <a:spcAft>
                <a:spcPts val="0"/>
              </a:spcAft>
            </a:pPr>
            <a:r>
              <a:rPr lang="en-US" sz="1100" b="0" i="0" u="none" strike="noStrike" dirty="0">
                <a:solidFill>
                  <a:srgbClr val="000000"/>
                </a:solidFill>
                <a:effectLst/>
                <a:latin typeface="Helvetica" pitchFamily="2" charset="0"/>
              </a:rPr>
              <a:t>- This relationship emphasizes the importance of vigorous activity for effective calorie management in fitness plans.</a:t>
            </a:r>
            <a:endParaRPr lang="en-US" sz="1100" b="0" dirty="0">
              <a:effectLst/>
              <a:latin typeface="Helvetica" pitchFamily="2" charset="0"/>
            </a:endParaRPr>
          </a:p>
          <a:p>
            <a:br>
              <a:rPr lang="en-US" sz="1100" dirty="0">
                <a:latin typeface="Helvetica" pitchFamily="2" charset="0"/>
              </a:rPr>
            </a:br>
            <a:br>
              <a:rPr lang="en-US" sz="1100" dirty="0">
                <a:latin typeface="Helvetica" pitchFamily="2" charset="0"/>
              </a:rPr>
            </a:br>
            <a:endParaRPr lang="en-US" sz="1100" b="0" dirty="0">
              <a:solidFill>
                <a:srgbClr val="000000">
                  <a:alpha val="100000"/>
                </a:srgbClr>
              </a:solidFill>
              <a:latin typeface="Helvetica" pitchFamily="2" charset="0"/>
              <a:cs typeface="Arial"/>
              <a:sym typeface="Arial"/>
            </a:endParaRPr>
          </a:p>
        </p:txBody>
      </p:sp>
      <p:pic>
        <p:nvPicPr>
          <p:cNvPr id="4" name="Picture 3" descr="A graph showing a graph of steps&#10;&#10;Description automatically generated with medium confidence">
            <a:extLst>
              <a:ext uri="{FF2B5EF4-FFF2-40B4-BE49-F238E27FC236}">
                <a16:creationId xmlns:a16="http://schemas.microsoft.com/office/drawing/2014/main" id="{7FA2DF3F-63A7-91CA-31D0-7C042724DC62}"/>
              </a:ext>
            </a:extLst>
          </p:cNvPr>
          <p:cNvPicPr>
            <a:picLocks noChangeAspect="1"/>
          </p:cNvPicPr>
          <p:nvPr/>
        </p:nvPicPr>
        <p:blipFill>
          <a:blip r:embed="rId2"/>
          <a:stretch>
            <a:fillRect/>
          </a:stretch>
        </p:blipFill>
        <p:spPr>
          <a:xfrm>
            <a:off x="441211" y="1499851"/>
            <a:ext cx="3564585" cy="2198933"/>
          </a:xfrm>
          <a:prstGeom prst="rect">
            <a:avLst/>
          </a:prstGeom>
        </p:spPr>
      </p:pic>
      <p:pic>
        <p:nvPicPr>
          <p:cNvPr id="6" name="Picture 5" descr="A graph with green dots and a green line&#10;&#10;Description automatically generated">
            <a:extLst>
              <a:ext uri="{FF2B5EF4-FFF2-40B4-BE49-F238E27FC236}">
                <a16:creationId xmlns:a16="http://schemas.microsoft.com/office/drawing/2014/main" id="{4AC2F789-C163-5EFD-CF29-B17717BFF1BD}"/>
              </a:ext>
            </a:extLst>
          </p:cNvPr>
          <p:cNvPicPr>
            <a:picLocks noChangeAspect="1"/>
          </p:cNvPicPr>
          <p:nvPr/>
        </p:nvPicPr>
        <p:blipFill>
          <a:blip r:embed="rId3"/>
          <a:stretch>
            <a:fillRect/>
          </a:stretch>
        </p:blipFill>
        <p:spPr>
          <a:xfrm>
            <a:off x="4216017" y="1499851"/>
            <a:ext cx="3564584" cy="2198932"/>
          </a:xfrm>
          <a:prstGeom prst="rect">
            <a:avLst/>
          </a:prstGeom>
        </p:spPr>
      </p:pic>
      <p:pic>
        <p:nvPicPr>
          <p:cNvPr id="11" name="Picture 10">
            <a:extLst>
              <a:ext uri="{FF2B5EF4-FFF2-40B4-BE49-F238E27FC236}">
                <a16:creationId xmlns:a16="http://schemas.microsoft.com/office/drawing/2014/main" id="{E8389B67-3845-090B-4CF4-C0730B500F67}"/>
              </a:ext>
            </a:extLst>
          </p:cNvPr>
          <p:cNvPicPr>
            <a:picLocks noChangeAspect="1"/>
          </p:cNvPicPr>
          <p:nvPr/>
        </p:nvPicPr>
        <p:blipFill>
          <a:blip r:embed="rId4"/>
          <a:stretch>
            <a:fillRect/>
          </a:stretch>
        </p:blipFill>
        <p:spPr>
          <a:xfrm>
            <a:off x="7896243" y="4063408"/>
            <a:ext cx="3687568" cy="2274799"/>
          </a:xfrm>
          <a:prstGeom prst="rect">
            <a:avLst/>
          </a:prstGeom>
        </p:spPr>
      </p:pic>
      <p:pic>
        <p:nvPicPr>
          <p:cNvPr id="13" name="Picture 12">
            <a:extLst>
              <a:ext uri="{FF2B5EF4-FFF2-40B4-BE49-F238E27FC236}">
                <a16:creationId xmlns:a16="http://schemas.microsoft.com/office/drawing/2014/main" id="{47BCF095-EF0E-6769-F924-9A2B2A7B2956}"/>
              </a:ext>
            </a:extLst>
          </p:cNvPr>
          <p:cNvPicPr>
            <a:picLocks noChangeAspect="1"/>
          </p:cNvPicPr>
          <p:nvPr/>
        </p:nvPicPr>
        <p:blipFill>
          <a:blip r:embed="rId5"/>
          <a:stretch>
            <a:fillRect/>
          </a:stretch>
        </p:blipFill>
        <p:spPr>
          <a:xfrm>
            <a:off x="7896243" y="1499851"/>
            <a:ext cx="3564586" cy="2198932"/>
          </a:xfrm>
          <a:prstGeom prst="rect">
            <a:avLst/>
          </a:prstGeom>
        </p:spPr>
      </p:pic>
    </p:spTree>
    <p:extLst>
      <p:ext uri="{BB962C8B-B14F-4D97-AF65-F5344CB8AC3E}">
        <p14:creationId xmlns:p14="http://schemas.microsoft.com/office/powerpoint/2010/main" val="37855106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51DB12-C064-4818-FF78-493BD7602695}"/>
            </a:ext>
          </a:extLst>
        </p:cNvPr>
        <p:cNvGrpSpPr/>
        <p:nvPr/>
      </p:nvGrpSpPr>
      <p:grpSpPr>
        <a:xfrm>
          <a:off x="0" y="0"/>
          <a:ext cx="0" cy="0"/>
          <a:chOff x="0" y="0"/>
          <a:chExt cx="0" cy="0"/>
        </a:xfrm>
      </p:grpSpPr>
      <p:sp>
        <p:nvSpPr>
          <p:cNvPr id="2" name="Google Shape;51;p13">
            <a:extLst>
              <a:ext uri="{FF2B5EF4-FFF2-40B4-BE49-F238E27FC236}">
                <a16:creationId xmlns:a16="http://schemas.microsoft.com/office/drawing/2014/main" id="{BDFF9B52-F7FD-143C-94A5-67FD59D8992B}"/>
              </a:ext>
            </a:extLst>
          </p:cNvPr>
          <p:cNvSpPr>
            <a:spLocks noGrp="1"/>
          </p:cNvSpPr>
          <p:nvPr>
            <p:ph type="title" hasCustomPrompt="1"/>
          </p:nvPr>
        </p:nvSpPr>
        <p:spPr>
          <a:xfrm>
            <a:off x="0" y="3047200"/>
            <a:ext cx="12192000" cy="763600"/>
          </a:xfrm>
        </p:spPr>
        <p:txBody>
          <a:bodyPr/>
          <a:lstStyle/>
          <a:p>
            <a:pPr marL="0" marR="0" algn="ctr">
              <a:lnSpc>
                <a:spcPct val="100000"/>
              </a:lnSpc>
              <a:spcBef>
                <a:spcPts val="0"/>
              </a:spcBef>
              <a:spcAft>
                <a:spcPts val="0"/>
              </a:spcAft>
              <a:buNone/>
            </a:pPr>
            <a:r>
              <a:rPr lang="en-US" dirty="0"/>
              <a:t>CONCLUSION</a:t>
            </a:r>
            <a:endParaRPr dirty="0"/>
          </a:p>
        </p:txBody>
      </p:sp>
    </p:spTree>
    <p:extLst>
      <p:ext uri="{BB962C8B-B14F-4D97-AF65-F5344CB8AC3E}">
        <p14:creationId xmlns:p14="http://schemas.microsoft.com/office/powerpoint/2010/main" val="17258071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51;p13"/>
          <p:cNvSpPr>
            <a:spLocks noGrp="1"/>
          </p:cNvSpPr>
          <p:nvPr>
            <p:ph type="title"/>
          </p:nvPr>
        </p:nvSpPr>
        <p:spPr>
          <a:xfrm>
            <a:off x="1169127" y="217396"/>
            <a:ext cx="9718607" cy="763600"/>
          </a:xfrm>
        </p:spPr>
        <p:txBody>
          <a:bodyPr/>
          <a:lstStyle/>
          <a:p>
            <a:pPr marL="0" marR="0" algn="l">
              <a:lnSpc>
                <a:spcPct val="100000"/>
              </a:lnSpc>
              <a:spcBef>
                <a:spcPts val="0"/>
              </a:spcBef>
              <a:spcAft>
                <a:spcPts val="0"/>
              </a:spcAft>
              <a:buNone/>
            </a:pPr>
            <a:r>
              <a:rPr lang="en-US" dirty="0"/>
              <a:t>Conclusion</a:t>
            </a:r>
            <a:endParaRPr dirty="0"/>
          </a:p>
        </p:txBody>
      </p:sp>
      <p:sp>
        <p:nvSpPr>
          <p:cNvPr id="3" name="conclusion_description_location"/>
          <p:cNvSpPr>
            <a:spLocks noGrp="1"/>
          </p:cNvSpPr>
          <p:nvPr>
            <p:ph/>
          </p:nvPr>
        </p:nvSpPr>
        <p:spPr>
          <a:xfrm>
            <a:off x="460390" y="1891532"/>
            <a:ext cx="10972800" cy="4572000"/>
          </a:xfrm>
        </p:spPr>
        <p:txBody>
          <a:bodyPr/>
          <a:lstStyle/>
          <a:p>
            <a:pPr rtl="0">
              <a:spcBef>
                <a:spcPts val="0"/>
              </a:spcBef>
              <a:spcAft>
                <a:spcPts val="0"/>
              </a:spcAft>
            </a:pPr>
            <a:r>
              <a:rPr lang="en-US" sz="1200" i="0" u="none" strike="noStrike" dirty="0">
                <a:solidFill>
                  <a:srgbClr val="000000"/>
                </a:solidFill>
                <a:effectLst/>
                <a:latin typeface="Arial" panose="020B0604020202020204" pitchFamily="34" charset="0"/>
                <a:cs typeface="Arial" panose="020B0604020202020204" pitchFamily="34" charset="0"/>
              </a:rPr>
              <a:t>What are some trends in smart device usage?</a:t>
            </a:r>
            <a:r>
              <a:rPr lang="en-US" sz="1200" dirty="0">
                <a:effectLst/>
                <a:latin typeface="Arial" panose="020B0604020202020204" pitchFamily="34" charset="0"/>
                <a:cs typeface="Arial" panose="020B0604020202020204" pitchFamily="34" charset="0"/>
              </a:rPr>
              <a:t> </a:t>
            </a:r>
          </a:p>
          <a:p>
            <a:pPr rtl="0">
              <a:spcBef>
                <a:spcPts val="0"/>
              </a:spcBef>
              <a:spcAft>
                <a:spcPts val="0"/>
              </a:spcAft>
            </a:pPr>
            <a:r>
              <a:rPr lang="en-US" sz="1200" b="0" i="0" u="none" strike="noStrike" dirty="0">
                <a:solidFill>
                  <a:srgbClr val="000000"/>
                </a:solidFill>
                <a:effectLst/>
                <a:latin typeface="Arial" panose="020B0604020202020204" pitchFamily="34" charset="0"/>
                <a:cs typeface="Arial" panose="020B0604020202020204" pitchFamily="34" charset="0"/>
              </a:rPr>
              <a:t>- Predominantly Sedentary Lifestyle: A significant portion of users (83.3%) spends their time engaged in low-intensity or sedentary activities, such as minimal step counts or prolonged inactivity phases.</a:t>
            </a:r>
            <a:endParaRPr lang="en-US" sz="1200" b="0" dirty="0">
              <a:effectLst/>
              <a:latin typeface="Arial" panose="020B0604020202020204" pitchFamily="34" charset="0"/>
              <a:cs typeface="Arial" panose="020B0604020202020204" pitchFamily="34" charset="0"/>
            </a:endParaRPr>
          </a:p>
          <a:p>
            <a:pPr rtl="0">
              <a:spcBef>
                <a:spcPts val="0"/>
              </a:spcBef>
              <a:spcAft>
                <a:spcPts val="0"/>
              </a:spcAft>
            </a:pPr>
            <a:r>
              <a:rPr lang="en-US" sz="1200" b="0" i="0" u="none" strike="noStrike" dirty="0">
                <a:solidFill>
                  <a:srgbClr val="000000"/>
                </a:solidFill>
                <a:effectLst/>
                <a:latin typeface="Arial" panose="020B0604020202020204" pitchFamily="34" charset="0"/>
                <a:cs typeface="Arial" panose="020B0604020202020204" pitchFamily="34" charset="0"/>
              </a:rPr>
              <a:t>- Moderate Activity Levels: The average daily engagement is 3 hours and 50 minutes of lightly active movement, with only 26 minutes of very active pursuits. Light activities thus dominate users' daily routines.</a:t>
            </a:r>
            <a:endParaRPr lang="en-US" sz="1200" b="0" dirty="0">
              <a:effectLst/>
              <a:latin typeface="Arial" panose="020B0604020202020204" pitchFamily="34" charset="0"/>
              <a:cs typeface="Arial" panose="020B0604020202020204" pitchFamily="34" charset="0"/>
            </a:endParaRPr>
          </a:p>
          <a:p>
            <a:pPr rtl="0">
              <a:spcBef>
                <a:spcPts val="0"/>
              </a:spcBef>
              <a:spcAft>
                <a:spcPts val="0"/>
              </a:spcAft>
            </a:pPr>
            <a:r>
              <a:rPr lang="en-US" sz="1200" b="0" i="0" u="none" strike="noStrike" dirty="0">
                <a:solidFill>
                  <a:srgbClr val="000000"/>
                </a:solidFill>
                <a:effectLst/>
                <a:latin typeface="Arial" panose="020B0604020202020204" pitchFamily="34" charset="0"/>
                <a:cs typeface="Arial" panose="020B0604020202020204" pitchFamily="34" charset="0"/>
              </a:rPr>
              <a:t>- Bimodal Activity Distribution: Users exhibit a wide range of activity levels, with step counts frequently clustering around two peaks: sedentary phases (close to zero steps) and moderate activity (5,000 to 10,000 steps daily).</a:t>
            </a:r>
            <a:endParaRPr lang="en-US" sz="1200" b="0" dirty="0">
              <a:effectLst/>
              <a:latin typeface="Arial" panose="020B0604020202020204" pitchFamily="34" charset="0"/>
              <a:cs typeface="Arial" panose="020B0604020202020204" pitchFamily="34" charset="0"/>
            </a:endParaRPr>
          </a:p>
          <a:p>
            <a:pPr rtl="0">
              <a:spcBef>
                <a:spcPts val="0"/>
              </a:spcBef>
              <a:spcAft>
                <a:spcPts val="0"/>
              </a:spcAft>
            </a:pPr>
            <a:r>
              <a:rPr lang="en-US" sz="1200" b="0" i="0" u="none" strike="noStrike" dirty="0">
                <a:solidFill>
                  <a:srgbClr val="000000"/>
                </a:solidFill>
                <a:effectLst/>
                <a:latin typeface="Arial" panose="020B0604020202020204" pitchFamily="34" charset="0"/>
                <a:cs typeface="Arial" panose="020B0604020202020204" pitchFamily="34" charset="0"/>
              </a:rPr>
              <a:t>- Correlations Between Activity Metrics: Strong positive correlations are observed between `</a:t>
            </a:r>
            <a:r>
              <a:rPr lang="en-US" sz="1200" b="0" i="0" u="none" strike="noStrike" dirty="0" err="1">
                <a:solidFill>
                  <a:srgbClr val="000000"/>
                </a:solidFill>
                <a:effectLst/>
                <a:latin typeface="Arial" panose="020B0604020202020204" pitchFamily="34" charset="0"/>
                <a:cs typeface="Arial" panose="020B0604020202020204" pitchFamily="34" charset="0"/>
              </a:rPr>
              <a:t>TotalSteps</a:t>
            </a:r>
            <a:r>
              <a:rPr lang="en-US" sz="1200" b="0" i="0" u="none" strike="noStrike" dirty="0">
                <a:solidFill>
                  <a:srgbClr val="000000"/>
                </a:solidFill>
                <a:effectLst/>
                <a:latin typeface="Arial" panose="020B0604020202020204" pitchFamily="34" charset="0"/>
                <a:cs typeface="Arial" panose="020B0604020202020204" pitchFamily="34" charset="0"/>
              </a:rPr>
              <a:t>` and `</a:t>
            </a:r>
            <a:r>
              <a:rPr lang="en-US" sz="1200" b="0" i="0" u="none" strike="noStrike" dirty="0" err="1">
                <a:solidFill>
                  <a:srgbClr val="000000"/>
                </a:solidFill>
                <a:effectLst/>
                <a:latin typeface="Arial" panose="020B0604020202020204" pitchFamily="34" charset="0"/>
                <a:cs typeface="Arial" panose="020B0604020202020204" pitchFamily="34" charset="0"/>
              </a:rPr>
              <a:t>TotalDistance</a:t>
            </a:r>
            <a:r>
              <a:rPr lang="en-US" sz="1200" b="0" i="0" u="none" strike="noStrike" dirty="0">
                <a:solidFill>
                  <a:srgbClr val="000000"/>
                </a:solidFill>
                <a:effectLst/>
                <a:latin typeface="Arial" panose="020B0604020202020204" pitchFamily="34" charset="0"/>
                <a:cs typeface="Arial" panose="020B0604020202020204" pitchFamily="34" charset="0"/>
              </a:rPr>
              <a:t>` and between `</a:t>
            </a:r>
            <a:r>
              <a:rPr lang="en-US" sz="1200" b="0" i="0" u="none" strike="noStrike" dirty="0" err="1">
                <a:solidFill>
                  <a:srgbClr val="000000"/>
                </a:solidFill>
                <a:effectLst/>
                <a:latin typeface="Arial" panose="020B0604020202020204" pitchFamily="34" charset="0"/>
                <a:cs typeface="Arial" panose="020B0604020202020204" pitchFamily="34" charset="0"/>
              </a:rPr>
              <a:t>VeryActiveMinutes</a:t>
            </a:r>
            <a:r>
              <a:rPr lang="en-US" sz="1200" b="0" i="0" u="none" strike="noStrike" dirty="0">
                <a:solidFill>
                  <a:srgbClr val="000000"/>
                </a:solidFill>
                <a:effectLst/>
                <a:latin typeface="Arial" panose="020B0604020202020204" pitchFamily="34" charset="0"/>
                <a:cs typeface="Arial" panose="020B0604020202020204" pitchFamily="34" charset="0"/>
              </a:rPr>
              <a:t>` and `</a:t>
            </a:r>
            <a:r>
              <a:rPr lang="en-US" sz="1200" b="0" i="0" u="none" strike="noStrike" dirty="0" err="1">
                <a:solidFill>
                  <a:srgbClr val="000000"/>
                </a:solidFill>
                <a:effectLst/>
                <a:latin typeface="Arial" panose="020B0604020202020204" pitchFamily="34" charset="0"/>
                <a:cs typeface="Arial" panose="020B0604020202020204" pitchFamily="34" charset="0"/>
              </a:rPr>
              <a:t>VeryActiveDistance</a:t>
            </a:r>
            <a:r>
              <a:rPr lang="en-US" sz="1200" b="0" i="0" u="none" strike="noStrike" dirty="0">
                <a:solidFill>
                  <a:srgbClr val="000000"/>
                </a:solidFill>
                <a:effectLst/>
                <a:latin typeface="Arial" panose="020B0604020202020204" pitchFamily="34" charset="0"/>
                <a:cs typeface="Arial" panose="020B0604020202020204" pitchFamily="34" charset="0"/>
              </a:rPr>
              <a:t>`, indicating that more time spent in higher intensity activities correlates with greater distances and increased calorie burning.</a:t>
            </a:r>
            <a:endParaRPr lang="en-US" sz="1200" b="0" dirty="0">
              <a:effectLst/>
              <a:latin typeface="Arial" panose="020B0604020202020204" pitchFamily="34" charset="0"/>
              <a:cs typeface="Arial" panose="020B0604020202020204" pitchFamily="34" charset="0"/>
            </a:endParaRPr>
          </a:p>
          <a:p>
            <a:pPr rtl="0">
              <a:spcBef>
                <a:spcPts val="0"/>
              </a:spcBef>
              <a:spcAft>
                <a:spcPts val="0"/>
              </a:spcAft>
            </a:pPr>
            <a:endParaRPr lang="en-US" sz="1200" b="0" i="0" u="none" strike="noStrike" dirty="0">
              <a:solidFill>
                <a:srgbClr val="000000"/>
              </a:solidFill>
              <a:effectLst/>
              <a:latin typeface="Arial" panose="020B0604020202020204" pitchFamily="34" charset="0"/>
              <a:cs typeface="Arial" panose="020B0604020202020204" pitchFamily="34" charset="0"/>
            </a:endParaRPr>
          </a:p>
          <a:p>
            <a:pPr rtl="0">
              <a:spcBef>
                <a:spcPts val="0"/>
              </a:spcBef>
              <a:spcAft>
                <a:spcPts val="0"/>
              </a:spcAft>
            </a:pPr>
            <a:endParaRPr lang="en-US" sz="1200" b="0" i="0" u="none" strike="noStrike" dirty="0">
              <a:solidFill>
                <a:srgbClr val="000000"/>
              </a:solidFill>
              <a:effectLst/>
              <a:latin typeface="Arial" panose="020B0604020202020204" pitchFamily="34" charset="0"/>
              <a:cs typeface="Arial" panose="020B0604020202020204" pitchFamily="34" charset="0"/>
            </a:endParaRPr>
          </a:p>
          <a:p>
            <a:pPr rtl="0">
              <a:spcBef>
                <a:spcPts val="0"/>
              </a:spcBef>
              <a:spcAft>
                <a:spcPts val="0"/>
              </a:spcAft>
            </a:pPr>
            <a:r>
              <a:rPr lang="en-US" sz="1200" i="0" u="none" strike="noStrike" dirty="0">
                <a:solidFill>
                  <a:srgbClr val="000000"/>
                </a:solidFill>
                <a:effectLst/>
                <a:latin typeface="Arial" panose="020B0604020202020204" pitchFamily="34" charset="0"/>
                <a:cs typeface="Arial" panose="020B0604020202020204" pitchFamily="34" charset="0"/>
              </a:rPr>
              <a:t>How could these trends apply to </a:t>
            </a:r>
            <a:r>
              <a:rPr lang="en-US" sz="1200" i="0" u="none" strike="noStrike" dirty="0" err="1">
                <a:solidFill>
                  <a:srgbClr val="000000"/>
                </a:solidFill>
                <a:effectLst/>
                <a:latin typeface="Arial" panose="020B0604020202020204" pitchFamily="34" charset="0"/>
                <a:cs typeface="Arial" panose="020B0604020202020204" pitchFamily="34" charset="0"/>
              </a:rPr>
              <a:t>Bellabeat</a:t>
            </a:r>
            <a:r>
              <a:rPr lang="en-US" sz="1200" i="0" u="none" strike="noStrike" dirty="0">
                <a:solidFill>
                  <a:srgbClr val="000000"/>
                </a:solidFill>
                <a:effectLst/>
                <a:latin typeface="Arial" panose="020B0604020202020204" pitchFamily="34" charset="0"/>
                <a:cs typeface="Arial" panose="020B0604020202020204" pitchFamily="34" charset="0"/>
              </a:rPr>
              <a:t> customers?</a:t>
            </a:r>
            <a:r>
              <a:rPr lang="en-US" sz="1200" dirty="0">
                <a:effectLst/>
                <a:latin typeface="Arial" panose="020B0604020202020204" pitchFamily="34" charset="0"/>
                <a:cs typeface="Arial" panose="020B0604020202020204" pitchFamily="34" charset="0"/>
              </a:rPr>
              <a:t> </a:t>
            </a:r>
          </a:p>
          <a:p>
            <a:pPr rtl="0">
              <a:spcBef>
                <a:spcPts val="0"/>
              </a:spcBef>
              <a:spcAft>
                <a:spcPts val="0"/>
              </a:spcAft>
            </a:pPr>
            <a:r>
              <a:rPr lang="en-US" sz="1200" b="0" i="0" u="none" strike="noStrike" dirty="0">
                <a:solidFill>
                  <a:srgbClr val="000000"/>
                </a:solidFill>
                <a:effectLst/>
                <a:latin typeface="Arial" panose="020B0604020202020204" pitchFamily="34" charset="0"/>
                <a:cs typeface="Arial" panose="020B0604020202020204" pitchFamily="34" charset="0"/>
              </a:rPr>
              <a:t>- Targeting Predominant Activity Levels: Recognizing that most users engage in moderate or lightly active levels, </a:t>
            </a:r>
            <a:r>
              <a:rPr lang="en-US" sz="1200" b="0" i="0" u="none" strike="noStrike" dirty="0" err="1">
                <a:solidFill>
                  <a:srgbClr val="000000"/>
                </a:solidFill>
                <a:effectLst/>
                <a:latin typeface="Arial" panose="020B0604020202020204" pitchFamily="34" charset="0"/>
                <a:cs typeface="Arial" panose="020B0604020202020204" pitchFamily="34" charset="0"/>
              </a:rPr>
              <a:t>Bellabeat</a:t>
            </a:r>
            <a:r>
              <a:rPr lang="en-US" sz="1200" b="0" i="0" u="none" strike="noStrike" dirty="0">
                <a:solidFill>
                  <a:srgbClr val="000000"/>
                </a:solidFill>
                <a:effectLst/>
                <a:latin typeface="Arial" panose="020B0604020202020204" pitchFamily="34" charset="0"/>
                <a:cs typeface="Arial" panose="020B0604020202020204" pitchFamily="34" charset="0"/>
              </a:rPr>
              <a:t> can develop tailored features or guidance aimed at boosting these existing habits.</a:t>
            </a:r>
            <a:endParaRPr lang="en-US" sz="1200" b="0" dirty="0">
              <a:effectLst/>
              <a:latin typeface="Arial" panose="020B0604020202020204" pitchFamily="34" charset="0"/>
              <a:cs typeface="Arial" panose="020B0604020202020204" pitchFamily="34" charset="0"/>
            </a:endParaRPr>
          </a:p>
          <a:p>
            <a:pPr rtl="0">
              <a:spcBef>
                <a:spcPts val="0"/>
              </a:spcBef>
              <a:spcAft>
                <a:spcPts val="0"/>
              </a:spcAft>
            </a:pPr>
            <a:r>
              <a:rPr lang="en-US" sz="1200" b="0" i="0" u="none" strike="noStrike" dirty="0">
                <a:solidFill>
                  <a:srgbClr val="000000"/>
                </a:solidFill>
                <a:effectLst/>
                <a:latin typeface="Arial" panose="020B0604020202020204" pitchFamily="34" charset="0"/>
                <a:cs typeface="Arial" panose="020B0604020202020204" pitchFamily="34" charset="0"/>
              </a:rPr>
              <a:t>- Sedentary Lifestyle Intervention: Since sedentary behavior is dominant, </a:t>
            </a:r>
            <a:r>
              <a:rPr lang="en-US" sz="1200" b="0" i="0" u="none" strike="noStrike" dirty="0" err="1">
                <a:solidFill>
                  <a:srgbClr val="000000"/>
                </a:solidFill>
                <a:effectLst/>
                <a:latin typeface="Arial" panose="020B0604020202020204" pitchFamily="34" charset="0"/>
                <a:cs typeface="Arial" panose="020B0604020202020204" pitchFamily="34" charset="0"/>
              </a:rPr>
              <a:t>Bellabeat</a:t>
            </a:r>
            <a:r>
              <a:rPr lang="en-US" sz="1200" b="0" i="0" u="none" strike="noStrike" dirty="0">
                <a:solidFill>
                  <a:srgbClr val="000000"/>
                </a:solidFill>
                <a:effectLst/>
                <a:latin typeface="Arial" panose="020B0604020202020204" pitchFamily="34" charset="0"/>
                <a:cs typeface="Arial" panose="020B0604020202020204" pitchFamily="34" charset="0"/>
              </a:rPr>
              <a:t> could focus on encouraging more movement throughout the day, perhaps by introducing gentle reminders or tailored micro-exercise prompts.</a:t>
            </a:r>
            <a:endParaRPr lang="en-US" sz="1200" b="0" dirty="0">
              <a:effectLst/>
              <a:latin typeface="Arial" panose="020B0604020202020204" pitchFamily="34" charset="0"/>
              <a:cs typeface="Arial" panose="020B0604020202020204" pitchFamily="34" charset="0"/>
            </a:endParaRPr>
          </a:p>
          <a:p>
            <a:pPr rtl="0">
              <a:spcBef>
                <a:spcPts val="0"/>
              </a:spcBef>
              <a:spcAft>
                <a:spcPts val="0"/>
              </a:spcAft>
            </a:pPr>
            <a:r>
              <a:rPr lang="en-US" sz="1200" b="0" i="0" u="none" strike="noStrike" dirty="0">
                <a:solidFill>
                  <a:srgbClr val="000000"/>
                </a:solidFill>
                <a:effectLst/>
                <a:latin typeface="Arial" panose="020B0604020202020204" pitchFamily="34" charset="0"/>
                <a:cs typeface="Arial" panose="020B0604020202020204" pitchFamily="34" charset="0"/>
              </a:rPr>
              <a:t>- Leveraging Light Activity Trends: Since lightly active minutes are more widespread, </a:t>
            </a:r>
            <a:r>
              <a:rPr lang="en-US" sz="1200" b="0" i="0" u="none" strike="noStrike" dirty="0" err="1">
                <a:solidFill>
                  <a:srgbClr val="000000"/>
                </a:solidFill>
                <a:effectLst/>
                <a:latin typeface="Arial" panose="020B0604020202020204" pitchFamily="34" charset="0"/>
                <a:cs typeface="Arial" panose="020B0604020202020204" pitchFamily="34" charset="0"/>
              </a:rPr>
              <a:t>Bellabeat</a:t>
            </a:r>
            <a:r>
              <a:rPr lang="en-US" sz="1200" b="0" i="0" u="none" strike="noStrike" dirty="0">
                <a:solidFill>
                  <a:srgbClr val="000000"/>
                </a:solidFill>
                <a:effectLst/>
                <a:latin typeface="Arial" panose="020B0604020202020204" pitchFamily="34" charset="0"/>
                <a:cs typeface="Arial" panose="020B0604020202020204" pitchFamily="34" charset="0"/>
              </a:rPr>
              <a:t> should consider programs or challenges aimed at enhancing existing light activity moments, fostering better engagement without drastically altering daily routines.</a:t>
            </a:r>
            <a:endParaRPr lang="en-US" sz="1200" b="0" dirty="0">
              <a:effectLst/>
              <a:latin typeface="Arial" panose="020B0604020202020204" pitchFamily="34" charset="0"/>
              <a:cs typeface="Arial" panose="020B0604020202020204" pitchFamily="34" charset="0"/>
            </a:endParaRPr>
          </a:p>
          <a:p>
            <a:pPr rtl="0">
              <a:spcBef>
                <a:spcPts val="0"/>
              </a:spcBef>
              <a:spcAft>
                <a:spcPts val="0"/>
              </a:spcAft>
            </a:pPr>
            <a:endParaRPr lang="en-US" sz="1200" b="0" i="0" u="none" strike="noStrike" dirty="0">
              <a:solidFill>
                <a:srgbClr val="000000"/>
              </a:solidFill>
              <a:effectLst/>
              <a:latin typeface="Arial" panose="020B0604020202020204" pitchFamily="34" charset="0"/>
              <a:cs typeface="Arial" panose="020B0604020202020204" pitchFamily="34" charset="0"/>
            </a:endParaRPr>
          </a:p>
          <a:p>
            <a:pPr rtl="0">
              <a:spcBef>
                <a:spcPts val="0"/>
              </a:spcBef>
              <a:spcAft>
                <a:spcPts val="0"/>
              </a:spcAft>
            </a:pPr>
            <a:endParaRPr lang="en-US" sz="1200" b="0" i="0" u="none" strike="noStrike" dirty="0">
              <a:solidFill>
                <a:srgbClr val="000000"/>
              </a:solidFill>
              <a:effectLst/>
              <a:latin typeface="Arial" panose="020B0604020202020204" pitchFamily="34" charset="0"/>
              <a:cs typeface="Arial" panose="020B0604020202020204" pitchFamily="34" charset="0"/>
            </a:endParaRPr>
          </a:p>
          <a:p>
            <a:pPr rtl="0">
              <a:spcBef>
                <a:spcPts val="0"/>
              </a:spcBef>
              <a:spcAft>
                <a:spcPts val="0"/>
              </a:spcAft>
            </a:pPr>
            <a:r>
              <a:rPr lang="en-US" sz="1200" i="0" u="none" strike="noStrike" dirty="0">
                <a:solidFill>
                  <a:srgbClr val="000000"/>
                </a:solidFill>
                <a:effectLst/>
                <a:latin typeface="Arial" panose="020B0604020202020204" pitchFamily="34" charset="0"/>
                <a:cs typeface="Arial" panose="020B0604020202020204" pitchFamily="34" charset="0"/>
              </a:rPr>
              <a:t>How could these trends help influence </a:t>
            </a:r>
            <a:r>
              <a:rPr lang="en-US" sz="1200" i="0" u="none" strike="noStrike" dirty="0" err="1">
                <a:solidFill>
                  <a:srgbClr val="000000"/>
                </a:solidFill>
                <a:effectLst/>
                <a:latin typeface="Arial" panose="020B0604020202020204" pitchFamily="34" charset="0"/>
                <a:cs typeface="Arial" panose="020B0604020202020204" pitchFamily="34" charset="0"/>
              </a:rPr>
              <a:t>Bellabeat's</a:t>
            </a:r>
            <a:r>
              <a:rPr lang="en-US" sz="1200" i="0" u="none" strike="noStrike" dirty="0">
                <a:solidFill>
                  <a:srgbClr val="000000"/>
                </a:solidFill>
                <a:effectLst/>
                <a:latin typeface="Arial" panose="020B0604020202020204" pitchFamily="34" charset="0"/>
                <a:cs typeface="Arial" panose="020B0604020202020204" pitchFamily="34" charset="0"/>
              </a:rPr>
              <a:t> marketing strategy?</a:t>
            </a:r>
            <a:endParaRPr lang="en-US" sz="1200" dirty="0">
              <a:effectLst/>
              <a:latin typeface="Arial" panose="020B0604020202020204" pitchFamily="34" charset="0"/>
              <a:cs typeface="Arial" panose="020B0604020202020204" pitchFamily="34" charset="0"/>
            </a:endParaRPr>
          </a:p>
          <a:p>
            <a:pPr rtl="0">
              <a:spcBef>
                <a:spcPts val="0"/>
              </a:spcBef>
              <a:spcAft>
                <a:spcPts val="0"/>
              </a:spcAft>
            </a:pPr>
            <a:r>
              <a:rPr lang="en-US" sz="1200" b="0" i="0" u="none" strike="noStrike" dirty="0">
                <a:solidFill>
                  <a:srgbClr val="000000"/>
                </a:solidFill>
                <a:effectLst/>
                <a:latin typeface="Arial" panose="020B0604020202020204" pitchFamily="34" charset="0"/>
                <a:cs typeface="Arial" panose="020B0604020202020204" pitchFamily="34" charset="0"/>
              </a:rPr>
              <a:t>- Focus on Incremental Activity Improvements: By highlighting the importance of light and moderate exercises, </a:t>
            </a:r>
            <a:r>
              <a:rPr lang="en-US" sz="1200" b="0" i="0" u="none" strike="noStrike" dirty="0" err="1">
                <a:solidFill>
                  <a:srgbClr val="000000"/>
                </a:solidFill>
                <a:effectLst/>
                <a:latin typeface="Arial" panose="020B0604020202020204" pitchFamily="34" charset="0"/>
                <a:cs typeface="Arial" panose="020B0604020202020204" pitchFamily="34" charset="0"/>
              </a:rPr>
              <a:t>Bellabeat</a:t>
            </a:r>
            <a:r>
              <a:rPr lang="en-US" sz="1200" b="0" i="0" u="none" strike="noStrike" dirty="0">
                <a:solidFill>
                  <a:srgbClr val="000000"/>
                </a:solidFill>
                <a:effectLst/>
                <a:latin typeface="Arial" panose="020B0604020202020204" pitchFamily="34" charset="0"/>
                <a:cs typeface="Arial" panose="020B0604020202020204" pitchFamily="34" charset="0"/>
              </a:rPr>
              <a:t> can position its products as tools for incremental lifestyle adjustments—appealing to those reluctant to adopt high-intensity workouts.</a:t>
            </a:r>
            <a:endParaRPr lang="en-US" sz="1200" b="0" dirty="0">
              <a:effectLst/>
              <a:latin typeface="Arial" panose="020B0604020202020204" pitchFamily="34" charset="0"/>
              <a:cs typeface="Arial" panose="020B0604020202020204" pitchFamily="34" charset="0"/>
            </a:endParaRPr>
          </a:p>
          <a:p>
            <a:pPr rtl="0">
              <a:spcBef>
                <a:spcPts val="0"/>
              </a:spcBef>
              <a:spcAft>
                <a:spcPts val="0"/>
              </a:spcAft>
            </a:pPr>
            <a:r>
              <a:rPr lang="en-US" sz="1200" b="0" i="0" u="none" strike="noStrike" dirty="0">
                <a:solidFill>
                  <a:srgbClr val="000000"/>
                </a:solidFill>
                <a:effectLst/>
                <a:latin typeface="Arial" panose="020B0604020202020204" pitchFamily="34" charset="0"/>
                <a:cs typeface="Arial" panose="020B0604020202020204" pitchFamily="34" charset="0"/>
              </a:rPr>
              <a:t>- Promote Calorie Management Features: Given the positive correlation between activity (steps, active minutes) and calorie expenditure, marketing can emphasize how using </a:t>
            </a:r>
            <a:r>
              <a:rPr lang="en-US" sz="1200" b="0" i="0" u="none" strike="noStrike" dirty="0" err="1">
                <a:solidFill>
                  <a:srgbClr val="000000"/>
                </a:solidFill>
                <a:effectLst/>
                <a:latin typeface="Arial" panose="020B0604020202020204" pitchFamily="34" charset="0"/>
                <a:cs typeface="Arial" panose="020B0604020202020204" pitchFamily="34" charset="0"/>
              </a:rPr>
              <a:t>Bellabeat</a:t>
            </a:r>
            <a:r>
              <a:rPr lang="en-US" sz="1200" b="0" i="0" u="none" strike="noStrike" dirty="0">
                <a:solidFill>
                  <a:srgbClr val="000000"/>
                </a:solidFill>
                <a:effectLst/>
                <a:latin typeface="Arial" panose="020B0604020202020204" pitchFamily="34" charset="0"/>
                <a:cs typeface="Arial" panose="020B0604020202020204" pitchFamily="34" charset="0"/>
              </a:rPr>
              <a:t> can support effective weight management through increased daily movement.</a:t>
            </a:r>
            <a:endParaRPr lang="en-US" sz="1200" b="0" dirty="0">
              <a:effectLst/>
              <a:latin typeface="Arial" panose="020B0604020202020204" pitchFamily="34" charset="0"/>
              <a:cs typeface="Arial" panose="020B0604020202020204" pitchFamily="34" charset="0"/>
            </a:endParaRPr>
          </a:p>
          <a:p>
            <a:pPr rtl="0">
              <a:spcBef>
                <a:spcPts val="0"/>
              </a:spcBef>
              <a:spcAft>
                <a:spcPts val="0"/>
              </a:spcAft>
            </a:pPr>
            <a:r>
              <a:rPr lang="en-US" sz="1200" b="0" i="0" u="none" strike="noStrike" dirty="0">
                <a:solidFill>
                  <a:srgbClr val="000000"/>
                </a:solidFill>
                <a:effectLst/>
                <a:latin typeface="Arial" panose="020B0604020202020204" pitchFamily="34" charset="0"/>
                <a:cs typeface="Arial" panose="020B0604020202020204" pitchFamily="34" charset="0"/>
              </a:rPr>
              <a:t>- Customized User Experience: </a:t>
            </a:r>
            <a:r>
              <a:rPr lang="en-US" sz="1200" b="0" i="0" u="none" strike="noStrike" dirty="0" err="1">
                <a:solidFill>
                  <a:srgbClr val="000000"/>
                </a:solidFill>
                <a:effectLst/>
                <a:latin typeface="Arial" panose="020B0604020202020204" pitchFamily="34" charset="0"/>
                <a:cs typeface="Arial" panose="020B0604020202020204" pitchFamily="34" charset="0"/>
              </a:rPr>
              <a:t>Bellabeat</a:t>
            </a:r>
            <a:r>
              <a:rPr lang="en-US" sz="1200" b="0" i="0" u="none" strike="noStrike" dirty="0">
                <a:solidFill>
                  <a:srgbClr val="000000"/>
                </a:solidFill>
                <a:effectLst/>
                <a:latin typeface="Arial" panose="020B0604020202020204" pitchFamily="34" charset="0"/>
                <a:cs typeface="Arial" panose="020B0604020202020204" pitchFamily="34" charset="0"/>
              </a:rPr>
              <a:t> can leverage its insights into user activity levels to offer personalized user journeys, making their products feel more attuned to individual lifestyle rhythms and thus more engaging and relevant.</a:t>
            </a:r>
            <a:endParaRPr lang="en-US" sz="1200" b="0" dirty="0">
              <a:effectLst/>
              <a:latin typeface="Arial" panose="020B0604020202020204" pitchFamily="34" charset="0"/>
              <a:cs typeface="Arial" panose="020B0604020202020204" pitchFamily="34" charset="0"/>
            </a:endParaRPr>
          </a:p>
          <a:p>
            <a:pPr rtl="0">
              <a:spcBef>
                <a:spcPts val="0"/>
              </a:spcBef>
              <a:spcAft>
                <a:spcPts val="0"/>
              </a:spcAft>
            </a:pPr>
            <a:r>
              <a:rPr lang="en-US" sz="1200" b="0" i="0" u="none" strike="noStrike" dirty="0">
                <a:solidFill>
                  <a:srgbClr val="000000"/>
                </a:solidFill>
                <a:effectLst/>
                <a:latin typeface="Arial" panose="020B0604020202020204" pitchFamily="34" charset="0"/>
                <a:cs typeface="Arial" panose="020B0604020202020204" pitchFamily="34" charset="0"/>
              </a:rPr>
              <a:t>- Educational Campaigns for Increased Activity Intensity: Educating customers on the benefits of increasing their activity intensity could broaden </a:t>
            </a:r>
            <a:r>
              <a:rPr lang="en-US" sz="1200" b="0" i="0" u="none" strike="noStrike" dirty="0" err="1">
                <a:solidFill>
                  <a:srgbClr val="000000"/>
                </a:solidFill>
                <a:effectLst/>
                <a:latin typeface="Arial" panose="020B0604020202020204" pitchFamily="34" charset="0"/>
                <a:cs typeface="Arial" panose="020B0604020202020204" pitchFamily="34" charset="0"/>
              </a:rPr>
              <a:t>Bellabeat’s</a:t>
            </a:r>
            <a:r>
              <a:rPr lang="en-US" sz="1200" b="0" i="0" u="none" strike="noStrike" dirty="0">
                <a:solidFill>
                  <a:srgbClr val="000000"/>
                </a:solidFill>
                <a:effectLst/>
                <a:latin typeface="Arial" panose="020B0604020202020204" pitchFamily="34" charset="0"/>
                <a:cs typeface="Arial" panose="020B0604020202020204" pitchFamily="34" charset="0"/>
              </a:rPr>
              <a:t> reach into the fitness market and encourage users looking to elevate their fitness levels.</a:t>
            </a:r>
            <a:endParaRPr lang="en-US" sz="1200" b="0" dirty="0">
              <a:effectLst/>
              <a:latin typeface="Arial" panose="020B0604020202020204" pitchFamily="34" charset="0"/>
              <a:cs typeface="Arial" panose="020B0604020202020204" pitchFamily="34" charset="0"/>
            </a:endParaRPr>
          </a:p>
          <a:p>
            <a:br>
              <a:rPr lang="en-US" sz="1200" dirty="0">
                <a:latin typeface="Arial" panose="020B0604020202020204" pitchFamily="34" charset="0"/>
                <a:cs typeface="Arial" panose="020B0604020202020204" pitchFamily="34" charset="0"/>
              </a:rPr>
            </a:br>
            <a:endParaRPr lang="en-US" sz="1200" b="0" i="0" u="none" cap="none" dirty="0">
              <a:solidFill>
                <a:srgbClr val="000000">
                  <a:alpha val="100000"/>
                </a:srgbClr>
              </a:solidFill>
              <a:latin typeface="Arial" panose="020B0604020202020204" pitchFamily="34" charset="0"/>
              <a:cs typeface="Arial" panose="020B0604020202020204" pitchFamily="34" charset="0"/>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51;p13"/>
          <p:cNvSpPr>
            <a:spLocks noGrp="1"/>
          </p:cNvSpPr>
          <p:nvPr>
            <p:ph type="title" hasCustomPrompt="1"/>
          </p:nvPr>
        </p:nvSpPr>
        <p:spPr>
          <a:xfrm>
            <a:off x="1169127" y="227556"/>
            <a:ext cx="9718607" cy="763600"/>
          </a:xfrm>
        </p:spPr>
        <p:txBody>
          <a:bodyPr/>
          <a:lstStyle/>
          <a:p>
            <a:pPr marL="0" marR="0" algn="l">
              <a:lnSpc>
                <a:spcPct val="100000"/>
              </a:lnSpc>
              <a:spcBef>
                <a:spcPts val="0"/>
              </a:spcBef>
              <a:spcAft>
                <a:spcPts val="0"/>
              </a:spcAft>
              <a:buNone/>
            </a:pPr>
            <a:r>
              <a:t>Business Task</a:t>
            </a:r>
          </a:p>
        </p:txBody>
      </p:sp>
      <p:sp>
        <p:nvSpPr>
          <p:cNvPr id="3" name="executiveDescription_contentOnly_location"/>
          <p:cNvSpPr>
            <a:spLocks noGrp="1"/>
          </p:cNvSpPr>
          <p:nvPr>
            <p:ph/>
          </p:nvPr>
        </p:nvSpPr>
        <p:spPr>
          <a:xfrm>
            <a:off x="502920" y="1728216"/>
            <a:ext cx="10972800" cy="4572000"/>
          </a:xfrm>
        </p:spPr>
        <p:txBody>
          <a:bodyPr/>
          <a:lstStyle/>
          <a:p>
            <a:pPr rtl="0">
              <a:spcBef>
                <a:spcPts val="0"/>
              </a:spcBef>
              <a:spcAft>
                <a:spcPts val="0"/>
              </a:spcAft>
            </a:pPr>
            <a:r>
              <a:rPr lang="en-US" sz="1200" b="0" dirty="0">
                <a:solidFill>
                  <a:srgbClr val="000000"/>
                </a:solidFill>
                <a:latin typeface="Arial" panose="020B0604020202020204" pitchFamily="34" charset="0"/>
                <a:cs typeface="Arial" panose="020B0604020202020204" pitchFamily="34" charset="0"/>
              </a:rPr>
              <a:t>T</a:t>
            </a:r>
            <a:r>
              <a:rPr lang="en-US" sz="1200" b="0" i="0" u="none" strike="noStrike" dirty="0">
                <a:solidFill>
                  <a:srgbClr val="000000"/>
                </a:solidFill>
                <a:effectLst/>
                <a:latin typeface="Arial" panose="020B0604020202020204" pitchFamily="34" charset="0"/>
                <a:cs typeface="Arial" panose="020B0604020202020204" pitchFamily="34" charset="0"/>
              </a:rPr>
              <a:t>o conduct an analysis of smart device usage data to identify usage trends among non-</a:t>
            </a:r>
            <a:r>
              <a:rPr lang="en-US" sz="1200" b="0" i="0" u="none" strike="noStrike" dirty="0" err="1">
                <a:solidFill>
                  <a:srgbClr val="000000"/>
                </a:solidFill>
                <a:effectLst/>
                <a:latin typeface="Arial" panose="020B0604020202020204" pitchFamily="34" charset="0"/>
                <a:cs typeface="Arial" panose="020B0604020202020204" pitchFamily="34" charset="0"/>
              </a:rPr>
              <a:t>Bellabeat</a:t>
            </a:r>
            <a:r>
              <a:rPr lang="en-US" sz="1200" b="0" i="0" u="none" strike="noStrike" dirty="0">
                <a:solidFill>
                  <a:srgbClr val="000000"/>
                </a:solidFill>
                <a:effectLst/>
                <a:latin typeface="Arial" panose="020B0604020202020204" pitchFamily="34" charset="0"/>
                <a:cs typeface="Arial" panose="020B0604020202020204" pitchFamily="34" charset="0"/>
              </a:rPr>
              <a:t> smart devices. Utilizing these insights, apply the findings to one specific </a:t>
            </a:r>
            <a:r>
              <a:rPr lang="en-US" sz="1200" b="0" i="0" u="none" strike="noStrike" dirty="0" err="1">
                <a:solidFill>
                  <a:srgbClr val="000000"/>
                </a:solidFill>
                <a:effectLst/>
                <a:latin typeface="Arial" panose="020B0604020202020204" pitchFamily="34" charset="0"/>
                <a:cs typeface="Arial" panose="020B0604020202020204" pitchFamily="34" charset="0"/>
              </a:rPr>
              <a:t>Bellabeat</a:t>
            </a:r>
            <a:r>
              <a:rPr lang="en-US" sz="1200" b="0" i="0" u="none" strike="noStrike" dirty="0">
                <a:solidFill>
                  <a:srgbClr val="000000"/>
                </a:solidFill>
                <a:effectLst/>
                <a:latin typeface="Arial" panose="020B0604020202020204" pitchFamily="34" charset="0"/>
                <a:cs typeface="Arial" panose="020B0604020202020204" pitchFamily="34" charset="0"/>
              </a:rPr>
              <a:t> product and develop actionable recommendations. The analysis should address the following questions: What are the prevalent trends in smart device usage? How can these trends be relevant to </a:t>
            </a:r>
            <a:r>
              <a:rPr lang="en-US" sz="1200" b="0" i="0" u="none" strike="noStrike" dirty="0" err="1">
                <a:solidFill>
                  <a:srgbClr val="000000"/>
                </a:solidFill>
                <a:effectLst/>
                <a:latin typeface="Arial" panose="020B0604020202020204" pitchFamily="34" charset="0"/>
                <a:cs typeface="Arial" panose="020B0604020202020204" pitchFamily="34" charset="0"/>
              </a:rPr>
              <a:t>Bellabeat</a:t>
            </a:r>
            <a:r>
              <a:rPr lang="en-US" sz="1200" b="0" i="0" u="none" strike="noStrike" dirty="0">
                <a:solidFill>
                  <a:srgbClr val="000000"/>
                </a:solidFill>
                <a:effectLst/>
                <a:latin typeface="Arial" panose="020B0604020202020204" pitchFamily="34" charset="0"/>
                <a:cs typeface="Arial" panose="020B0604020202020204" pitchFamily="34" charset="0"/>
              </a:rPr>
              <a:t> customers? How can these insights shape and enhance </a:t>
            </a:r>
            <a:r>
              <a:rPr lang="en-US" sz="1200" b="0" i="0" u="none" strike="noStrike" dirty="0" err="1">
                <a:solidFill>
                  <a:srgbClr val="000000"/>
                </a:solidFill>
                <a:effectLst/>
                <a:latin typeface="Arial" panose="020B0604020202020204" pitchFamily="34" charset="0"/>
                <a:cs typeface="Arial" panose="020B0604020202020204" pitchFamily="34" charset="0"/>
              </a:rPr>
              <a:t>Bellabeat's</a:t>
            </a:r>
            <a:r>
              <a:rPr lang="en-US" sz="1200" b="0" i="0" u="none" strike="noStrike" dirty="0">
                <a:solidFill>
                  <a:srgbClr val="000000"/>
                </a:solidFill>
                <a:effectLst/>
                <a:latin typeface="Arial" panose="020B0604020202020204" pitchFamily="34" charset="0"/>
                <a:cs typeface="Arial" panose="020B0604020202020204" pitchFamily="34" charset="0"/>
              </a:rPr>
              <a:t> marketing strategy? The final outcome will demonstrate how these insights can drive product development and marketing efforts.</a:t>
            </a:r>
            <a:endParaRPr lang="en-US" sz="1200" b="0" dirty="0">
              <a:effectLst/>
              <a:latin typeface="Arial" panose="020B0604020202020204" pitchFamily="34" charset="0"/>
              <a:cs typeface="Arial" panose="020B0604020202020204" pitchFamily="34" charset="0"/>
            </a:endParaRPr>
          </a:p>
          <a:p>
            <a:br>
              <a:rPr lang="en-US" sz="800" dirty="0"/>
            </a:br>
            <a:endParaRPr lang="en-US" sz="800" dirty="0"/>
          </a:p>
          <a:p>
            <a:pPr marL="0" marR="0" algn="l">
              <a:lnSpc>
                <a:spcPct val="100000"/>
              </a:lnSpc>
              <a:spcBef>
                <a:spcPts val="0"/>
              </a:spcBef>
              <a:spcAft>
                <a:spcPts val="0"/>
              </a:spcAft>
              <a:buNone/>
            </a:pPr>
            <a:endParaRPr sz="1200" b="0" i="0" u="none" cap="none" dirty="0">
              <a:solidFill>
                <a:srgbClr val="000000">
                  <a:alpha val="100000"/>
                </a:srgbClr>
              </a:solidFill>
              <a:latin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51;p13"/>
          <p:cNvSpPr>
            <a:spLocks noGrp="1"/>
          </p:cNvSpPr>
          <p:nvPr>
            <p:ph type="title" hasCustomPrompt="1"/>
          </p:nvPr>
        </p:nvSpPr>
        <p:spPr>
          <a:xfrm>
            <a:off x="1169127" y="217396"/>
            <a:ext cx="9718607" cy="763600"/>
          </a:xfrm>
        </p:spPr>
        <p:txBody>
          <a:bodyPr/>
          <a:lstStyle/>
          <a:p>
            <a:pPr marL="0" marR="0" algn="l">
              <a:lnSpc>
                <a:spcPct val="100000"/>
              </a:lnSpc>
              <a:spcBef>
                <a:spcPts val="0"/>
              </a:spcBef>
              <a:spcAft>
                <a:spcPts val="0"/>
              </a:spcAft>
              <a:buNone/>
            </a:pPr>
            <a:r>
              <a:t>Descriptive Statistics</a:t>
            </a:r>
          </a:p>
        </p:txBody>
      </p:sp>
      <p:graphicFrame>
        <p:nvGraphicFramePr>
          <p:cNvPr id="3" name="demographics_table_location"/>
          <p:cNvGraphicFramePr>
            <a:graphicFrameLocks noGrp="1"/>
          </p:cNvGraphicFramePr>
          <p:nvPr>
            <p:extLst>
              <p:ext uri="{D42A27DB-BD31-4B8C-83A1-F6EECF244321}">
                <p14:modId xmlns:p14="http://schemas.microsoft.com/office/powerpoint/2010/main" val="3426816907"/>
              </p:ext>
            </p:extLst>
          </p:nvPr>
        </p:nvGraphicFramePr>
        <p:xfrm>
          <a:off x="1751607" y="1661160"/>
          <a:ext cx="3200400" cy="1767840"/>
        </p:xfrm>
        <a:graphic>
          <a:graphicData uri="http://schemas.openxmlformats.org/drawingml/2006/table">
            <a:tbl>
              <a:tblPr/>
              <a:tblGrid>
                <a:gridCol w="1600200">
                  <a:extLst>
                    <a:ext uri="{9D8B030D-6E8A-4147-A177-3AD203B41FA5}">
                      <a16:colId xmlns:a16="http://schemas.microsoft.com/office/drawing/2014/main" val="20000"/>
                    </a:ext>
                  </a:extLst>
                </a:gridCol>
                <a:gridCol w="1600200">
                  <a:extLst>
                    <a:ext uri="{9D8B030D-6E8A-4147-A177-3AD203B41FA5}">
                      <a16:colId xmlns:a16="http://schemas.microsoft.com/office/drawing/2014/main" val="20001"/>
                    </a:ext>
                  </a:extLst>
                </a:gridCol>
              </a:tblGrid>
              <a:tr h="228600">
                <a:tc>
                  <a:txBody>
                    <a:bodyPr/>
                    <a:lstStyle/>
                    <a:p>
                      <a:pPr marL="63500" marR="63500" algn="ctr">
                        <a:lnSpc>
                          <a:spcPct val="100000"/>
                        </a:lnSpc>
                        <a:spcBef>
                          <a:spcPts val="500"/>
                        </a:spcBef>
                        <a:spcAft>
                          <a:spcPts val="500"/>
                        </a:spcAft>
                        <a:buNone/>
                      </a:pPr>
                      <a:r>
                        <a:rPr sz="1100" b="1" i="0" u="none" cap="none">
                          <a:solidFill>
                            <a:srgbClr val="FFFFFF">
                              <a:alpha val="100000"/>
                            </a:srgbClr>
                          </a:solidFill>
                          <a:latin typeface="Helvetica"/>
                          <a:cs typeface="Helvetica"/>
                          <a:sym typeface="Helvetica"/>
                        </a:rPr>
                        <a:t>Metric</a:t>
                      </a:r>
                    </a:p>
                  </a:txBody>
                  <a:tcPr marL="0" marR="0" marT="63500" marB="63500" anchor="ctr">
                    <a:lnL w="9525" cap="flat" cmpd="sng" algn="ctr">
                      <a:solidFill>
                        <a:srgbClr val="666666">
                          <a:alpha val="100000"/>
                        </a:srgbClr>
                      </a:solidFill>
                      <a:prstDash val="solid"/>
                    </a:lnL>
                    <a:lnR w="9525" cap="flat" cmpd="sng" algn="ctr">
                      <a:solidFill>
                        <a:srgbClr val="666666">
                          <a:alpha val="100000"/>
                        </a:srgbClr>
                      </a:solidFill>
                      <a:prstDash val="solid"/>
                    </a:lnR>
                    <a:lnT w="9525" cap="flat" cmpd="sng" algn="ctr">
                      <a:solidFill>
                        <a:srgbClr val="666666">
                          <a:alpha val="100000"/>
                        </a:srgbClr>
                      </a:solidFill>
                      <a:prstDash val="solid"/>
                    </a:lnT>
                    <a:lnB w="9525" cap="flat" cmpd="sng" algn="ctr">
                      <a:solidFill>
                        <a:srgbClr val="666666">
                          <a:alpha val="100000"/>
                        </a:srgbClr>
                      </a:solidFill>
                      <a:prstDash val="solid"/>
                    </a:lnB>
                    <a:solidFill>
                      <a:srgbClr val="4472C4">
                        <a:alpha val="100000"/>
                      </a:srgbClr>
                    </a:solidFill>
                  </a:tcPr>
                </a:tc>
                <a:tc>
                  <a:txBody>
                    <a:bodyPr/>
                    <a:lstStyle/>
                    <a:p>
                      <a:pPr marL="63500" marR="63500" algn="ctr">
                        <a:lnSpc>
                          <a:spcPct val="100000"/>
                        </a:lnSpc>
                        <a:spcBef>
                          <a:spcPts val="500"/>
                        </a:spcBef>
                        <a:spcAft>
                          <a:spcPts val="500"/>
                        </a:spcAft>
                        <a:buNone/>
                      </a:pPr>
                      <a:r>
                        <a:rPr sz="1100" b="1" i="0" u="none" cap="none">
                          <a:solidFill>
                            <a:srgbClr val="FFFFFF">
                              <a:alpha val="100000"/>
                            </a:srgbClr>
                          </a:solidFill>
                          <a:latin typeface="Helvetica"/>
                          <a:cs typeface="Helvetica"/>
                          <a:sym typeface="Helvetica"/>
                        </a:rPr>
                        <a:t>Value</a:t>
                      </a:r>
                    </a:p>
                  </a:txBody>
                  <a:tcPr marL="0" marR="0" marT="63500" marB="63500" anchor="ctr">
                    <a:lnL w="9525" cap="flat" cmpd="sng" algn="ctr">
                      <a:solidFill>
                        <a:srgbClr val="666666">
                          <a:alpha val="100000"/>
                        </a:srgbClr>
                      </a:solidFill>
                      <a:prstDash val="solid"/>
                    </a:lnL>
                    <a:lnR w="9525" cap="flat" cmpd="sng" algn="ctr">
                      <a:solidFill>
                        <a:srgbClr val="666666">
                          <a:alpha val="100000"/>
                        </a:srgbClr>
                      </a:solidFill>
                      <a:prstDash val="solid"/>
                    </a:lnR>
                    <a:lnT w="9525" cap="flat" cmpd="sng" algn="ctr">
                      <a:solidFill>
                        <a:srgbClr val="666666">
                          <a:alpha val="100000"/>
                        </a:srgbClr>
                      </a:solidFill>
                      <a:prstDash val="solid"/>
                    </a:lnT>
                    <a:lnB w="9525" cap="flat" cmpd="sng" algn="ctr">
                      <a:solidFill>
                        <a:srgbClr val="666666">
                          <a:alpha val="100000"/>
                        </a:srgbClr>
                      </a:solidFill>
                      <a:prstDash val="solid"/>
                    </a:lnB>
                    <a:solidFill>
                      <a:srgbClr val="4472C4">
                        <a:alpha val="100000"/>
                      </a:srgbClr>
                    </a:solidFill>
                  </a:tcPr>
                </a:tc>
                <a:extLst>
                  <a:ext uri="{0D108BD9-81ED-4DB2-BD59-A6C34878D82A}">
                    <a16:rowId xmlns:a16="http://schemas.microsoft.com/office/drawing/2014/main" val="10000"/>
                  </a:ext>
                </a:extLst>
              </a:tr>
              <a:tr h="228600">
                <a:tc>
                  <a:txBody>
                    <a:bodyPr/>
                    <a:lstStyle/>
                    <a:p>
                      <a:pPr marL="63500" marR="63500" algn="ctr">
                        <a:lnSpc>
                          <a:spcPct val="100000"/>
                        </a:lnSpc>
                        <a:spcBef>
                          <a:spcPts val="500"/>
                        </a:spcBef>
                        <a:spcAft>
                          <a:spcPts val="500"/>
                        </a:spcAft>
                        <a:buNone/>
                      </a:pPr>
                      <a:r>
                        <a:rPr sz="1100" b="0" i="0" u="none" cap="none">
                          <a:solidFill>
                            <a:srgbClr val="000000">
                              <a:alpha val="100000"/>
                            </a:srgbClr>
                          </a:solidFill>
                          <a:latin typeface="Helvetica"/>
                          <a:cs typeface="Helvetica"/>
                          <a:sym typeface="Helvetica"/>
                        </a:rPr>
                        <a:t>Start Date</a:t>
                      </a:r>
                    </a:p>
                  </a:txBody>
                  <a:tcPr marL="0" marR="0" marT="63500" marB="63500" anchor="ctr">
                    <a:lnL w="9525" cap="flat" cmpd="sng" algn="ctr">
                      <a:solidFill>
                        <a:srgbClr val="666666">
                          <a:alpha val="100000"/>
                        </a:srgbClr>
                      </a:solidFill>
                      <a:prstDash val="solid"/>
                    </a:lnL>
                    <a:lnR w="9525" cap="flat" cmpd="sng" algn="ctr">
                      <a:solidFill>
                        <a:srgbClr val="666666">
                          <a:alpha val="100000"/>
                        </a:srgbClr>
                      </a:solidFill>
                      <a:prstDash val="solid"/>
                    </a:lnR>
                    <a:lnT w="9525" cap="flat" cmpd="sng" algn="ctr">
                      <a:solidFill>
                        <a:srgbClr val="666666"/>
                      </a:solidFill>
                      <a:prstDash val="solid"/>
                      <a:round/>
                      <a:headEnd type="none" w="med" len="med"/>
                      <a:tailEnd type="none" w="med" len="med"/>
                    </a:lnT>
                    <a:lnB w="9525" cap="flat" cmpd="sng" algn="ctr">
                      <a:solidFill>
                        <a:srgbClr val="666666">
                          <a:alpha val="100000"/>
                        </a:srgbClr>
                      </a:solidFill>
                      <a:prstDash val="solid"/>
                    </a:lnB>
                    <a:solidFill>
                      <a:srgbClr val="E6E6E6">
                        <a:alpha val="100000"/>
                      </a:srgbClr>
                    </a:solidFill>
                  </a:tcPr>
                </a:tc>
                <a:tc>
                  <a:txBody>
                    <a:bodyPr/>
                    <a:lstStyle/>
                    <a:p>
                      <a:pPr marL="63500" marR="63500" algn="ctr">
                        <a:lnSpc>
                          <a:spcPct val="100000"/>
                        </a:lnSpc>
                        <a:spcBef>
                          <a:spcPts val="500"/>
                        </a:spcBef>
                        <a:spcAft>
                          <a:spcPts val="500"/>
                        </a:spcAft>
                        <a:buNone/>
                      </a:pPr>
                      <a:r>
                        <a:rPr lang="en-US" sz="1100" dirty="0">
                          <a:latin typeface="Helvetica" pitchFamily="2" charset="0"/>
                          <a:ea typeface="Helvetica Neue" panose="02000503000000020004" pitchFamily="2" charset="0"/>
                          <a:cs typeface="Helvetica Neue" panose="02000503000000020004" pitchFamily="2" charset="0"/>
                        </a:rPr>
                        <a:t>March 12, 2016</a:t>
                      </a:r>
                      <a:endParaRPr sz="1100" b="0" i="0" u="none" cap="none" dirty="0">
                        <a:solidFill>
                          <a:srgbClr val="000000">
                            <a:alpha val="100000"/>
                          </a:srgbClr>
                        </a:solidFill>
                        <a:latin typeface="Helvetica" pitchFamily="2" charset="0"/>
                        <a:ea typeface="Helvetica Neue" panose="02000503000000020004" pitchFamily="2" charset="0"/>
                        <a:cs typeface="Helvetica Neue" panose="02000503000000020004" pitchFamily="2" charset="0"/>
                        <a:sym typeface="Helvetica"/>
                      </a:endParaRPr>
                    </a:p>
                  </a:txBody>
                  <a:tcPr marL="0" marR="0" marT="63500" marB="63500" anchor="ctr">
                    <a:lnL w="9525" cap="flat" cmpd="sng" algn="ctr">
                      <a:solidFill>
                        <a:srgbClr val="666666">
                          <a:alpha val="100000"/>
                        </a:srgbClr>
                      </a:solidFill>
                      <a:prstDash val="solid"/>
                    </a:lnL>
                    <a:lnR w="9525" cap="flat" cmpd="sng" algn="ctr">
                      <a:solidFill>
                        <a:srgbClr val="666666">
                          <a:alpha val="100000"/>
                        </a:srgbClr>
                      </a:solidFill>
                      <a:prstDash val="solid"/>
                    </a:lnR>
                    <a:lnT w="9525" cap="flat" cmpd="sng" algn="ctr">
                      <a:solidFill>
                        <a:srgbClr val="666666"/>
                      </a:solidFill>
                      <a:prstDash val="solid"/>
                      <a:round/>
                      <a:headEnd type="none" w="med" len="med"/>
                      <a:tailEnd type="none" w="med" len="med"/>
                    </a:lnT>
                    <a:lnB w="9525" cap="flat" cmpd="sng" algn="ctr">
                      <a:solidFill>
                        <a:srgbClr val="666666">
                          <a:alpha val="100000"/>
                        </a:srgbClr>
                      </a:solidFill>
                      <a:prstDash val="solid"/>
                    </a:lnB>
                    <a:solidFill>
                      <a:srgbClr val="E6E6E6">
                        <a:alpha val="100000"/>
                      </a:srgbClr>
                    </a:solidFill>
                  </a:tcPr>
                </a:tc>
                <a:extLst>
                  <a:ext uri="{0D108BD9-81ED-4DB2-BD59-A6C34878D82A}">
                    <a16:rowId xmlns:a16="http://schemas.microsoft.com/office/drawing/2014/main" val="10001"/>
                  </a:ext>
                </a:extLst>
              </a:tr>
              <a:tr h="228600">
                <a:tc>
                  <a:txBody>
                    <a:bodyPr/>
                    <a:lstStyle/>
                    <a:p>
                      <a:pPr marL="63500" marR="63500" algn="ctr">
                        <a:lnSpc>
                          <a:spcPct val="100000"/>
                        </a:lnSpc>
                        <a:spcBef>
                          <a:spcPts val="500"/>
                        </a:spcBef>
                        <a:spcAft>
                          <a:spcPts val="500"/>
                        </a:spcAft>
                        <a:buNone/>
                      </a:pPr>
                      <a:r>
                        <a:rPr sz="1100" b="0" i="0" u="none" cap="none">
                          <a:solidFill>
                            <a:srgbClr val="000000">
                              <a:alpha val="100000"/>
                            </a:srgbClr>
                          </a:solidFill>
                          <a:latin typeface="Helvetica"/>
                          <a:cs typeface="Helvetica"/>
                          <a:sym typeface="Helvetica"/>
                        </a:rPr>
                        <a:t>End Date</a:t>
                      </a:r>
                    </a:p>
                  </a:txBody>
                  <a:tcPr marL="0" marR="0" marT="63500" marB="63500" anchor="ctr">
                    <a:lnL w="9525" cap="flat" cmpd="sng" algn="ctr">
                      <a:solidFill>
                        <a:srgbClr val="666666">
                          <a:alpha val="100000"/>
                        </a:srgbClr>
                      </a:solidFill>
                      <a:prstDash val="solid"/>
                    </a:lnL>
                    <a:lnR w="9525" cap="flat" cmpd="sng" algn="ctr">
                      <a:solidFill>
                        <a:srgbClr val="666666">
                          <a:alpha val="100000"/>
                        </a:srgbClr>
                      </a:solidFill>
                      <a:prstDash val="solid"/>
                    </a:lnR>
                    <a:lnT w="9525" cap="flat" cmpd="sng" algn="ctr">
                      <a:solidFill>
                        <a:srgbClr val="666666">
                          <a:alpha val="100000"/>
                        </a:srgbClr>
                      </a:solidFill>
                      <a:prstDash val="solid"/>
                    </a:lnT>
                    <a:lnB w="9525" cap="flat" cmpd="sng" algn="ctr">
                      <a:solidFill>
                        <a:srgbClr val="666666">
                          <a:alpha val="100000"/>
                        </a:srgbClr>
                      </a:solidFill>
                      <a:prstDash val="solid"/>
                    </a:lnB>
                    <a:solidFill>
                      <a:srgbClr val="FFFFFF">
                        <a:alpha val="100000"/>
                      </a:srgbClr>
                    </a:solidFill>
                  </a:tcPr>
                </a:tc>
                <a:tc>
                  <a:txBody>
                    <a:bodyPr/>
                    <a:lstStyle/>
                    <a:p>
                      <a:pPr marL="63500" marR="63500" algn="ctr">
                        <a:lnSpc>
                          <a:spcPct val="100000"/>
                        </a:lnSpc>
                        <a:spcBef>
                          <a:spcPts val="500"/>
                        </a:spcBef>
                        <a:spcAft>
                          <a:spcPts val="500"/>
                        </a:spcAft>
                        <a:buNone/>
                      </a:pPr>
                      <a:r>
                        <a:rPr lang="en-US" sz="1100" dirty="0">
                          <a:latin typeface="Helvetica" pitchFamily="2" charset="0"/>
                        </a:rPr>
                        <a:t>April 12, 2016</a:t>
                      </a:r>
                      <a:endParaRPr sz="1100" b="0" i="0" u="none" cap="none" dirty="0">
                        <a:solidFill>
                          <a:srgbClr val="000000">
                            <a:alpha val="100000"/>
                          </a:srgbClr>
                        </a:solidFill>
                        <a:latin typeface="Helvetica" pitchFamily="2" charset="0"/>
                        <a:cs typeface="Helvetica"/>
                        <a:sym typeface="Helvetica"/>
                      </a:endParaRPr>
                    </a:p>
                  </a:txBody>
                  <a:tcPr marL="0" marR="0" marT="63500" marB="63500" anchor="ctr">
                    <a:lnL w="9525" cap="flat" cmpd="sng" algn="ctr">
                      <a:solidFill>
                        <a:srgbClr val="666666">
                          <a:alpha val="100000"/>
                        </a:srgbClr>
                      </a:solidFill>
                      <a:prstDash val="solid"/>
                    </a:lnL>
                    <a:lnR w="9525" cap="flat" cmpd="sng" algn="ctr">
                      <a:solidFill>
                        <a:srgbClr val="666666">
                          <a:alpha val="100000"/>
                        </a:srgbClr>
                      </a:solidFill>
                      <a:prstDash val="solid"/>
                    </a:lnR>
                    <a:lnT w="9525" cap="flat" cmpd="sng" algn="ctr">
                      <a:solidFill>
                        <a:srgbClr val="666666">
                          <a:alpha val="100000"/>
                        </a:srgbClr>
                      </a:solidFill>
                      <a:prstDash val="solid"/>
                    </a:lnT>
                    <a:lnB w="9525" cap="flat" cmpd="sng" algn="ctr">
                      <a:solidFill>
                        <a:srgbClr val="666666">
                          <a:alpha val="100000"/>
                        </a:srgbClr>
                      </a:solidFill>
                      <a:prstDash val="solid"/>
                    </a:lnB>
                    <a:solidFill>
                      <a:srgbClr val="FFFFFF">
                        <a:alpha val="100000"/>
                      </a:srgbClr>
                    </a:solidFill>
                  </a:tcPr>
                </a:tc>
                <a:extLst>
                  <a:ext uri="{0D108BD9-81ED-4DB2-BD59-A6C34878D82A}">
                    <a16:rowId xmlns:a16="http://schemas.microsoft.com/office/drawing/2014/main" val="10002"/>
                  </a:ext>
                </a:extLst>
              </a:tr>
              <a:tr h="228600">
                <a:tc>
                  <a:txBody>
                    <a:bodyPr/>
                    <a:lstStyle/>
                    <a:p>
                      <a:pPr marL="63500" marR="63500" algn="ctr">
                        <a:lnSpc>
                          <a:spcPct val="100000"/>
                        </a:lnSpc>
                        <a:spcBef>
                          <a:spcPts val="500"/>
                        </a:spcBef>
                        <a:spcAft>
                          <a:spcPts val="500"/>
                        </a:spcAft>
                        <a:buNone/>
                      </a:pPr>
                      <a:r>
                        <a:rPr sz="1100" b="0" i="0" u="none" cap="none">
                          <a:solidFill>
                            <a:srgbClr val="000000">
                              <a:alpha val="100000"/>
                            </a:srgbClr>
                          </a:solidFill>
                          <a:latin typeface="Helvetica"/>
                          <a:cs typeface="Helvetica"/>
                          <a:sym typeface="Helvetica"/>
                        </a:rPr>
                        <a:t>Casual Rides</a:t>
                      </a:r>
                    </a:p>
                  </a:txBody>
                  <a:tcPr marL="0" marR="0" marT="63500" marB="63500" anchor="ctr">
                    <a:lnL w="9525" cap="flat" cmpd="sng" algn="ctr">
                      <a:solidFill>
                        <a:srgbClr val="666666">
                          <a:alpha val="100000"/>
                        </a:srgbClr>
                      </a:solidFill>
                      <a:prstDash val="solid"/>
                    </a:lnL>
                    <a:lnR w="9525" cap="flat" cmpd="sng" algn="ctr">
                      <a:solidFill>
                        <a:srgbClr val="666666">
                          <a:alpha val="100000"/>
                        </a:srgbClr>
                      </a:solidFill>
                      <a:prstDash val="solid"/>
                    </a:lnR>
                    <a:lnT w="9525" cap="flat" cmpd="sng" algn="ctr">
                      <a:solidFill>
                        <a:srgbClr val="666666">
                          <a:alpha val="100000"/>
                        </a:srgbClr>
                      </a:solidFill>
                      <a:prstDash val="solid"/>
                    </a:lnT>
                    <a:lnB w="9525" cap="flat" cmpd="sng" algn="ctr">
                      <a:solidFill>
                        <a:srgbClr val="666666">
                          <a:alpha val="100000"/>
                        </a:srgbClr>
                      </a:solidFill>
                      <a:prstDash val="solid"/>
                    </a:lnB>
                    <a:solidFill>
                      <a:srgbClr val="E6E6E6">
                        <a:alpha val="100000"/>
                      </a:srgbClr>
                    </a:solidFill>
                  </a:tcPr>
                </a:tc>
                <a:tc>
                  <a:txBody>
                    <a:bodyPr/>
                    <a:lstStyle/>
                    <a:p>
                      <a:pPr marL="63500" marR="63500" algn="ctr">
                        <a:lnSpc>
                          <a:spcPct val="100000"/>
                        </a:lnSpc>
                        <a:spcBef>
                          <a:spcPts val="500"/>
                        </a:spcBef>
                        <a:spcAft>
                          <a:spcPts val="500"/>
                        </a:spcAft>
                        <a:buNone/>
                      </a:pPr>
                      <a:r>
                        <a:rPr sz="1100" b="0" i="0" u="none" cap="none">
                          <a:solidFill>
                            <a:srgbClr val="000000">
                              <a:alpha val="100000"/>
                            </a:srgbClr>
                          </a:solidFill>
                          <a:latin typeface="Helvetica"/>
                          <a:cs typeface="Helvetica"/>
                          <a:sym typeface="Helvetica"/>
                        </a:rPr>
                        <a:t>1,935,738</a:t>
                      </a:r>
                    </a:p>
                  </a:txBody>
                  <a:tcPr marL="0" marR="0" marT="63500" marB="63500" anchor="ctr">
                    <a:lnL w="9525" cap="flat" cmpd="sng" algn="ctr">
                      <a:solidFill>
                        <a:srgbClr val="666666">
                          <a:alpha val="100000"/>
                        </a:srgbClr>
                      </a:solidFill>
                      <a:prstDash val="solid"/>
                    </a:lnL>
                    <a:lnR w="9525" cap="flat" cmpd="sng" algn="ctr">
                      <a:solidFill>
                        <a:srgbClr val="666666">
                          <a:alpha val="100000"/>
                        </a:srgbClr>
                      </a:solidFill>
                      <a:prstDash val="solid"/>
                    </a:lnR>
                    <a:lnT w="9525" cap="flat" cmpd="sng" algn="ctr">
                      <a:solidFill>
                        <a:srgbClr val="666666">
                          <a:alpha val="100000"/>
                        </a:srgbClr>
                      </a:solidFill>
                      <a:prstDash val="solid"/>
                    </a:lnT>
                    <a:lnB w="9525" cap="flat" cmpd="sng" algn="ctr">
                      <a:solidFill>
                        <a:srgbClr val="666666">
                          <a:alpha val="100000"/>
                        </a:srgbClr>
                      </a:solidFill>
                      <a:prstDash val="solid"/>
                    </a:lnB>
                    <a:solidFill>
                      <a:srgbClr val="E6E6E6">
                        <a:alpha val="100000"/>
                      </a:srgbClr>
                    </a:solidFill>
                  </a:tcPr>
                </a:tc>
                <a:extLst>
                  <a:ext uri="{0D108BD9-81ED-4DB2-BD59-A6C34878D82A}">
                    <a16:rowId xmlns:a16="http://schemas.microsoft.com/office/drawing/2014/main" val="10003"/>
                  </a:ext>
                </a:extLst>
              </a:tr>
              <a:tr h="228600">
                <a:tc>
                  <a:txBody>
                    <a:bodyPr/>
                    <a:lstStyle/>
                    <a:p>
                      <a:pPr marL="63500" marR="63500" algn="ctr">
                        <a:lnSpc>
                          <a:spcPct val="100000"/>
                        </a:lnSpc>
                        <a:spcBef>
                          <a:spcPts val="500"/>
                        </a:spcBef>
                        <a:spcAft>
                          <a:spcPts val="500"/>
                        </a:spcAft>
                        <a:buNone/>
                      </a:pPr>
                      <a:r>
                        <a:rPr sz="1100" b="0" i="0" u="none" cap="none">
                          <a:solidFill>
                            <a:srgbClr val="000000">
                              <a:alpha val="100000"/>
                            </a:srgbClr>
                          </a:solidFill>
                          <a:latin typeface="Helvetica"/>
                          <a:cs typeface="Helvetica"/>
                          <a:sym typeface="Helvetica"/>
                        </a:rPr>
                        <a:t>Member Rides</a:t>
                      </a:r>
                    </a:p>
                  </a:txBody>
                  <a:tcPr marL="0" marR="0" marT="63500" marB="63500" anchor="ctr">
                    <a:lnL w="9525" cap="flat" cmpd="sng" algn="ctr">
                      <a:solidFill>
                        <a:srgbClr val="666666">
                          <a:alpha val="100000"/>
                        </a:srgbClr>
                      </a:solidFill>
                      <a:prstDash val="solid"/>
                    </a:lnL>
                    <a:lnR w="9525" cap="flat" cmpd="sng" algn="ctr">
                      <a:solidFill>
                        <a:srgbClr val="666666">
                          <a:alpha val="100000"/>
                        </a:srgbClr>
                      </a:solidFill>
                      <a:prstDash val="solid"/>
                    </a:lnR>
                    <a:lnT w="9525" cap="flat" cmpd="sng" algn="ctr">
                      <a:solidFill>
                        <a:srgbClr val="666666">
                          <a:alpha val="100000"/>
                        </a:srgbClr>
                      </a:solidFill>
                      <a:prstDash val="solid"/>
                    </a:lnT>
                    <a:lnB w="9525" cap="flat" cmpd="sng" algn="ctr">
                      <a:solidFill>
                        <a:srgbClr val="666666">
                          <a:alpha val="100000"/>
                        </a:srgbClr>
                      </a:solidFill>
                      <a:prstDash val="solid"/>
                    </a:lnB>
                    <a:solidFill>
                      <a:srgbClr val="FFFFFF">
                        <a:alpha val="100000"/>
                      </a:srgbClr>
                    </a:solidFill>
                  </a:tcPr>
                </a:tc>
                <a:tc>
                  <a:txBody>
                    <a:bodyPr/>
                    <a:lstStyle/>
                    <a:p>
                      <a:pPr marL="63500" marR="63500" algn="ctr">
                        <a:lnSpc>
                          <a:spcPct val="100000"/>
                        </a:lnSpc>
                        <a:spcBef>
                          <a:spcPts val="500"/>
                        </a:spcBef>
                        <a:spcAft>
                          <a:spcPts val="500"/>
                        </a:spcAft>
                        <a:buNone/>
                      </a:pPr>
                      <a:r>
                        <a:rPr sz="1100" b="0" i="0" u="none" cap="none" dirty="0">
                          <a:solidFill>
                            <a:srgbClr val="000000">
                              <a:alpha val="100000"/>
                            </a:srgbClr>
                          </a:solidFill>
                          <a:latin typeface="Helvetica"/>
                          <a:cs typeface="Helvetica"/>
                          <a:sym typeface="Helvetica"/>
                        </a:rPr>
                        <a:t>3,517,059</a:t>
                      </a:r>
                    </a:p>
                  </a:txBody>
                  <a:tcPr marL="0" marR="0" marT="63500" marB="63500" anchor="ctr">
                    <a:lnL w="9525" cap="flat" cmpd="sng" algn="ctr">
                      <a:solidFill>
                        <a:srgbClr val="666666">
                          <a:alpha val="100000"/>
                        </a:srgbClr>
                      </a:solidFill>
                      <a:prstDash val="solid"/>
                    </a:lnL>
                    <a:lnR w="9525" cap="flat" cmpd="sng" algn="ctr">
                      <a:solidFill>
                        <a:srgbClr val="666666">
                          <a:alpha val="100000"/>
                        </a:srgbClr>
                      </a:solidFill>
                      <a:prstDash val="solid"/>
                    </a:lnR>
                    <a:lnT w="9525" cap="flat" cmpd="sng" algn="ctr">
                      <a:solidFill>
                        <a:srgbClr val="666666">
                          <a:alpha val="100000"/>
                        </a:srgbClr>
                      </a:solidFill>
                      <a:prstDash val="solid"/>
                    </a:lnT>
                    <a:lnB w="9525" cap="flat" cmpd="sng" algn="ctr">
                      <a:solidFill>
                        <a:srgbClr val="666666">
                          <a:alpha val="100000"/>
                        </a:srgbClr>
                      </a:solidFill>
                      <a:prstDash val="solid"/>
                    </a:lnB>
                    <a:solidFill>
                      <a:srgbClr val="FFFFFF">
                        <a:alpha val="100000"/>
                      </a:srgbClr>
                    </a:solidFill>
                  </a:tcPr>
                </a:tc>
                <a:extLst>
                  <a:ext uri="{0D108BD9-81ED-4DB2-BD59-A6C34878D82A}">
                    <a16:rowId xmlns:a16="http://schemas.microsoft.com/office/drawing/2014/main" val="10004"/>
                  </a:ext>
                </a:extLst>
              </a:tr>
              <a:tr h="228600">
                <a:tc>
                  <a:txBody>
                    <a:bodyPr/>
                    <a:lstStyle/>
                    <a:p>
                      <a:pPr marL="63500" marR="63500" algn="ctr">
                        <a:lnSpc>
                          <a:spcPct val="100000"/>
                        </a:lnSpc>
                        <a:spcBef>
                          <a:spcPts val="500"/>
                        </a:spcBef>
                        <a:spcAft>
                          <a:spcPts val="500"/>
                        </a:spcAft>
                        <a:buNone/>
                      </a:pPr>
                      <a:r>
                        <a:rPr sz="1100" b="0" i="0" u="none" cap="none">
                          <a:solidFill>
                            <a:srgbClr val="000000">
                              <a:alpha val="100000"/>
                            </a:srgbClr>
                          </a:solidFill>
                          <a:latin typeface="Helvetica"/>
                          <a:cs typeface="Helvetica"/>
                          <a:sym typeface="Helvetica"/>
                        </a:rPr>
                        <a:t>Datapoints</a:t>
                      </a:r>
                    </a:p>
                  </a:txBody>
                  <a:tcPr marL="0" marR="0" marT="63500" marB="63500" anchor="ctr">
                    <a:lnL w="9525" cap="flat" cmpd="sng" algn="ctr">
                      <a:solidFill>
                        <a:srgbClr val="666666">
                          <a:alpha val="100000"/>
                        </a:srgbClr>
                      </a:solidFill>
                      <a:prstDash val="solid"/>
                    </a:lnL>
                    <a:lnR w="9525" cap="flat" cmpd="sng" algn="ctr">
                      <a:solidFill>
                        <a:srgbClr val="666666">
                          <a:alpha val="100000"/>
                        </a:srgbClr>
                      </a:solidFill>
                      <a:prstDash val="solid"/>
                    </a:lnR>
                    <a:lnT w="9525" cap="flat" cmpd="sng" algn="ctr">
                      <a:solidFill>
                        <a:srgbClr val="666666">
                          <a:alpha val="100000"/>
                        </a:srgbClr>
                      </a:solidFill>
                      <a:prstDash val="solid"/>
                    </a:lnT>
                    <a:lnB w="9525" cap="flat" cmpd="sng" algn="ctr">
                      <a:solidFill>
                        <a:srgbClr val="666666">
                          <a:alpha val="100000"/>
                        </a:srgbClr>
                      </a:solidFill>
                      <a:prstDash val="solid"/>
                    </a:lnB>
                    <a:solidFill>
                      <a:srgbClr val="E6E6E6">
                        <a:alpha val="100000"/>
                      </a:srgbClr>
                    </a:solidFill>
                  </a:tcPr>
                </a:tc>
                <a:tc>
                  <a:txBody>
                    <a:bodyPr/>
                    <a:lstStyle/>
                    <a:p>
                      <a:pPr marL="63500" marR="63500" algn="ctr">
                        <a:lnSpc>
                          <a:spcPct val="100000"/>
                        </a:lnSpc>
                        <a:spcBef>
                          <a:spcPts val="500"/>
                        </a:spcBef>
                        <a:spcAft>
                          <a:spcPts val="500"/>
                        </a:spcAft>
                        <a:buNone/>
                      </a:pPr>
                      <a:r>
                        <a:rPr lang="en-US" sz="1100" dirty="0"/>
                        <a:t>6,855</a:t>
                      </a:r>
                      <a:endParaRPr sz="1100" b="0" i="0" u="none" cap="none" dirty="0">
                        <a:solidFill>
                          <a:srgbClr val="000000">
                            <a:alpha val="100000"/>
                          </a:srgbClr>
                        </a:solidFill>
                        <a:latin typeface="Helvetica"/>
                        <a:cs typeface="Helvetica"/>
                        <a:sym typeface="Helvetica"/>
                      </a:endParaRPr>
                    </a:p>
                  </a:txBody>
                  <a:tcPr marL="0" marR="0" marT="63500" marB="63500" anchor="ctr">
                    <a:lnL w="9525" cap="flat" cmpd="sng" algn="ctr">
                      <a:solidFill>
                        <a:srgbClr val="666666">
                          <a:alpha val="100000"/>
                        </a:srgbClr>
                      </a:solidFill>
                      <a:prstDash val="solid"/>
                    </a:lnL>
                    <a:lnR w="9525" cap="flat" cmpd="sng" algn="ctr">
                      <a:solidFill>
                        <a:srgbClr val="666666">
                          <a:alpha val="100000"/>
                        </a:srgbClr>
                      </a:solidFill>
                      <a:prstDash val="solid"/>
                    </a:lnR>
                    <a:lnT w="9525" cap="flat" cmpd="sng" algn="ctr">
                      <a:solidFill>
                        <a:srgbClr val="666666">
                          <a:alpha val="100000"/>
                        </a:srgbClr>
                      </a:solidFill>
                      <a:prstDash val="solid"/>
                    </a:lnT>
                    <a:lnB w="9525" cap="flat" cmpd="sng" algn="ctr">
                      <a:solidFill>
                        <a:srgbClr val="666666">
                          <a:alpha val="100000"/>
                        </a:srgbClr>
                      </a:solidFill>
                      <a:prstDash val="solid"/>
                    </a:lnB>
                    <a:solidFill>
                      <a:srgbClr val="E6E6E6">
                        <a:alpha val="100000"/>
                      </a:srgbClr>
                    </a:solidFill>
                  </a:tcPr>
                </a:tc>
                <a:extLst>
                  <a:ext uri="{0D108BD9-81ED-4DB2-BD59-A6C34878D82A}">
                    <a16:rowId xmlns:a16="http://schemas.microsoft.com/office/drawing/2014/main" val="10005"/>
                  </a:ext>
                </a:extLst>
              </a:tr>
            </a:tbl>
          </a:graphicData>
        </a:graphic>
      </p:graphicFrame>
      <p:sp>
        <p:nvSpPr>
          <p:cNvPr id="5" name="Content Placeholder 4"/>
          <p:cNvSpPr>
            <a:spLocks noGrp="1"/>
          </p:cNvSpPr>
          <p:nvPr>
            <p:ph/>
          </p:nvPr>
        </p:nvSpPr>
        <p:spPr>
          <a:xfrm>
            <a:off x="768204" y="3980401"/>
            <a:ext cx="5760187" cy="2139696"/>
          </a:xfrm>
        </p:spPr>
        <p:txBody>
          <a:bodyPr/>
          <a:lstStyle/>
          <a:p>
            <a:pPr marL="0" marR="0" algn="l">
              <a:lnSpc>
                <a:spcPct val="100000"/>
              </a:lnSpc>
              <a:spcBef>
                <a:spcPts val="0"/>
              </a:spcBef>
              <a:spcAft>
                <a:spcPts val="0"/>
              </a:spcAft>
              <a:buNone/>
            </a:pPr>
            <a:r>
              <a:rPr lang="en-US" sz="1200" b="0" i="0" u="none" cap="none" dirty="0">
                <a:solidFill>
                  <a:srgbClr val="000000">
                    <a:alpha val="100000"/>
                  </a:srgbClr>
                </a:solidFill>
                <a:latin typeface="Arial"/>
                <a:cs typeface="Arial"/>
                <a:sym typeface="Arial"/>
              </a:rPr>
              <a:t>• An analysis of wellness user’s activity was conducted over a time period stretching from March 12, 2016, to April 12, 2016. The assessment observed a sample of 6,855 datapoints.</a:t>
            </a:r>
          </a:p>
          <a:p>
            <a:pPr marL="0" marR="0" algn="l">
              <a:lnSpc>
                <a:spcPct val="100000"/>
              </a:lnSpc>
              <a:spcBef>
                <a:spcPts val="0"/>
              </a:spcBef>
              <a:spcAft>
                <a:spcPts val="0"/>
              </a:spcAft>
              <a:buNone/>
            </a:pPr>
            <a:endParaRPr lang="en-US" sz="1200" b="0" dirty="0">
              <a:solidFill>
                <a:srgbClr val="000000">
                  <a:alpha val="100000"/>
                </a:srgbClr>
              </a:solidFill>
              <a:latin typeface="Arial"/>
              <a:cs typeface="Arial"/>
              <a:sym typeface="Arial"/>
            </a:endParaRPr>
          </a:p>
          <a:p>
            <a:pPr marL="0" marR="0" algn="l">
              <a:lnSpc>
                <a:spcPct val="100000"/>
              </a:lnSpc>
              <a:spcBef>
                <a:spcPts val="0"/>
              </a:spcBef>
              <a:spcAft>
                <a:spcPts val="0"/>
              </a:spcAft>
              <a:buNone/>
            </a:pPr>
            <a:r>
              <a:rPr lang="en-US" sz="1200" b="0" i="0" u="none" cap="none" dirty="0">
                <a:solidFill>
                  <a:srgbClr val="000000">
                    <a:alpha val="100000"/>
                  </a:srgbClr>
                </a:solidFill>
                <a:latin typeface="Arial"/>
                <a:cs typeface="Arial"/>
                <a:sym typeface="Arial"/>
              </a:rPr>
              <a:t>• Majority of user data was passively tracked, the only metrics analyzed in this study where users input data was found in distance tracking. There were 82 logged instances for distance while 2,107 instances of passive tracking. 
*All data assessed was downloaded from the following website: </a:t>
            </a:r>
            <a:r>
              <a:rPr lang="en-US" sz="1200" b="0" i="0" u="none" cap="none" dirty="0">
                <a:solidFill>
                  <a:srgbClr val="000000">
                    <a:alpha val="100000"/>
                  </a:srgbClr>
                </a:solidFill>
                <a:latin typeface="Arial"/>
                <a:cs typeface="Arial"/>
                <a:sym typeface="Arial"/>
                <a:hlinkClick r:id="rId2"/>
              </a:rPr>
              <a:t>https://www.kaggle.com/datasets/arashnic/fitbit</a:t>
            </a:r>
            <a:r>
              <a:rPr lang="en-US" sz="1200" b="0" i="0" u="none" cap="none" dirty="0">
                <a:solidFill>
                  <a:srgbClr val="000000">
                    <a:alpha val="100000"/>
                  </a:srgbClr>
                </a:solidFill>
                <a:latin typeface="Arial"/>
                <a:cs typeface="Arial"/>
                <a:sym typeface="Arial"/>
              </a:rPr>
              <a:t>. </a:t>
            </a:r>
            <a:r>
              <a:rPr lang="en-US" sz="1200" b="0" i="0" u="none" strike="noStrike" dirty="0">
                <a:solidFill>
                  <a:srgbClr val="000000"/>
                </a:solidFill>
                <a:effectLst/>
                <a:latin typeface="Arial" panose="020B0604020202020204" pitchFamily="34" charset="0"/>
              </a:rPr>
              <a:t>This dataset was collected from participants in a survey conducted via Amazon Mechanical Turk. Thirty qualified Fitbit users agreed to share their personal tracker data, which includes minute-level information on physical activity, heart rate, and sleep monitoring. Differences in the data reflect the use of various Fitbit tracker models and individual tracking habits and preferences.</a:t>
            </a:r>
            <a:endParaRPr lang="en-US" sz="1200" b="0" i="0" u="none" cap="none" dirty="0">
              <a:solidFill>
                <a:srgbClr val="000000">
                  <a:alpha val="100000"/>
                </a:srgbClr>
              </a:solidFill>
              <a:latin typeface="Arial"/>
              <a:cs typeface="Arial"/>
              <a:sym typeface="Arial"/>
            </a:endParaRPr>
          </a:p>
        </p:txBody>
      </p:sp>
      <p:pic>
        <p:nvPicPr>
          <p:cNvPr id="11" name="Picture 10">
            <a:extLst>
              <a:ext uri="{FF2B5EF4-FFF2-40B4-BE49-F238E27FC236}">
                <a16:creationId xmlns:a16="http://schemas.microsoft.com/office/drawing/2014/main" id="{B5F7A784-1A1F-35DD-98C3-5E49B7096CF2}"/>
              </a:ext>
            </a:extLst>
          </p:cNvPr>
          <p:cNvPicPr>
            <a:picLocks noChangeAspect="1"/>
          </p:cNvPicPr>
          <p:nvPr/>
        </p:nvPicPr>
        <p:blipFill>
          <a:blip r:embed="rId3"/>
          <a:stretch>
            <a:fillRect/>
          </a:stretch>
        </p:blipFill>
        <p:spPr>
          <a:xfrm>
            <a:off x="6603559" y="1859242"/>
            <a:ext cx="5588441" cy="3765382"/>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51DB12-C064-4818-FF78-493BD7602695}"/>
            </a:ext>
          </a:extLst>
        </p:cNvPr>
        <p:cNvGrpSpPr/>
        <p:nvPr/>
      </p:nvGrpSpPr>
      <p:grpSpPr>
        <a:xfrm>
          <a:off x="0" y="0"/>
          <a:ext cx="0" cy="0"/>
          <a:chOff x="0" y="0"/>
          <a:chExt cx="0" cy="0"/>
        </a:xfrm>
      </p:grpSpPr>
      <p:sp>
        <p:nvSpPr>
          <p:cNvPr id="2" name="Google Shape;51;p13">
            <a:extLst>
              <a:ext uri="{FF2B5EF4-FFF2-40B4-BE49-F238E27FC236}">
                <a16:creationId xmlns:a16="http://schemas.microsoft.com/office/drawing/2014/main" id="{BDFF9B52-F7FD-143C-94A5-67FD59D8992B}"/>
              </a:ext>
            </a:extLst>
          </p:cNvPr>
          <p:cNvSpPr>
            <a:spLocks noGrp="1"/>
          </p:cNvSpPr>
          <p:nvPr>
            <p:ph type="title" hasCustomPrompt="1"/>
          </p:nvPr>
        </p:nvSpPr>
        <p:spPr>
          <a:xfrm>
            <a:off x="0" y="3047200"/>
            <a:ext cx="12192000" cy="763600"/>
          </a:xfrm>
        </p:spPr>
        <p:txBody>
          <a:bodyPr/>
          <a:lstStyle/>
          <a:p>
            <a:pPr marL="0" marR="0" algn="ctr">
              <a:lnSpc>
                <a:spcPct val="100000"/>
              </a:lnSpc>
              <a:spcBef>
                <a:spcPts val="0"/>
              </a:spcBef>
              <a:spcAft>
                <a:spcPts val="0"/>
              </a:spcAft>
              <a:buNone/>
            </a:pPr>
            <a:r>
              <a:rPr lang="en-US" dirty="0"/>
              <a:t>DOCUMENTATION</a:t>
            </a:r>
            <a:endParaRPr dirty="0"/>
          </a:p>
        </p:txBody>
      </p:sp>
    </p:spTree>
    <p:extLst>
      <p:ext uri="{BB962C8B-B14F-4D97-AF65-F5344CB8AC3E}">
        <p14:creationId xmlns:p14="http://schemas.microsoft.com/office/powerpoint/2010/main" val="29881829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51;p13"/>
          <p:cNvSpPr>
            <a:spLocks noGrp="1"/>
          </p:cNvSpPr>
          <p:nvPr>
            <p:ph type="title" hasCustomPrompt="1"/>
          </p:nvPr>
        </p:nvSpPr>
        <p:spPr>
          <a:xfrm>
            <a:off x="1169127" y="227556"/>
            <a:ext cx="9718607" cy="763600"/>
          </a:xfrm>
        </p:spPr>
        <p:txBody>
          <a:bodyPr/>
          <a:lstStyle/>
          <a:p>
            <a:pPr marL="0" marR="0" algn="l">
              <a:lnSpc>
                <a:spcPct val="100000"/>
              </a:lnSpc>
              <a:spcBef>
                <a:spcPts val="0"/>
              </a:spcBef>
              <a:spcAft>
                <a:spcPts val="0"/>
              </a:spcAft>
              <a:buNone/>
            </a:pPr>
            <a:r>
              <a:t>Documentation: Cleaning</a:t>
            </a:r>
          </a:p>
        </p:txBody>
      </p:sp>
      <p:sp>
        <p:nvSpPr>
          <p:cNvPr id="3" name="Content Placeholder 2"/>
          <p:cNvSpPr>
            <a:spLocks noGrp="1"/>
          </p:cNvSpPr>
          <p:nvPr>
            <p:ph/>
          </p:nvPr>
        </p:nvSpPr>
        <p:spPr>
          <a:xfrm>
            <a:off x="1168673" y="1621890"/>
            <a:ext cx="7248215" cy="4572000"/>
          </a:xfrm>
        </p:spPr>
        <p:txBody>
          <a:bodyPr/>
          <a:lstStyle/>
          <a:p>
            <a:pPr rtl="0">
              <a:spcBef>
                <a:spcPts val="0"/>
              </a:spcBef>
              <a:spcAft>
                <a:spcPts val="0"/>
              </a:spcAft>
            </a:pPr>
            <a:r>
              <a:rPr lang="en-US" sz="1200" b="1" i="0" u="none" strike="noStrike" dirty="0">
                <a:solidFill>
                  <a:srgbClr val="000000"/>
                </a:solidFill>
                <a:effectLst/>
                <a:latin typeface="Arial" panose="020B0604020202020204" pitchFamily="34" charset="0"/>
                <a:cs typeface="Arial" panose="020B0604020202020204" pitchFamily="34" charset="0"/>
              </a:rPr>
              <a:t>Loading and Checking Data</a:t>
            </a:r>
            <a:endParaRPr lang="en-US" sz="1200" b="0" dirty="0">
              <a:effectLst/>
              <a:latin typeface="Arial" panose="020B0604020202020204" pitchFamily="34" charset="0"/>
              <a:cs typeface="Arial" panose="020B0604020202020204" pitchFamily="34" charset="0"/>
            </a:endParaRPr>
          </a:p>
          <a:p>
            <a:pPr marL="171450" indent="-171450" rtl="0">
              <a:spcBef>
                <a:spcPts val="0"/>
              </a:spcBef>
              <a:spcAft>
                <a:spcPts val="0"/>
              </a:spcAft>
              <a:buFontTx/>
              <a:buChar char="-"/>
            </a:pPr>
            <a:r>
              <a:rPr lang="en-US" sz="1200" b="0" i="0" u="none" strike="noStrike" dirty="0">
                <a:solidFill>
                  <a:srgbClr val="000000"/>
                </a:solidFill>
                <a:effectLst/>
                <a:latin typeface="Arial" panose="020B0604020202020204" pitchFamily="34" charset="0"/>
                <a:cs typeface="Arial" panose="020B0604020202020204" pitchFamily="34" charset="0"/>
              </a:rPr>
              <a:t>Installed and loaded required libraries, e.g., `</a:t>
            </a:r>
            <a:r>
              <a:rPr lang="en-US" sz="1200" b="0" i="0" u="none" strike="noStrike" dirty="0" err="1">
                <a:solidFill>
                  <a:srgbClr val="000000"/>
                </a:solidFill>
                <a:effectLst/>
                <a:latin typeface="Arial" panose="020B0604020202020204" pitchFamily="34" charset="0"/>
                <a:cs typeface="Arial" panose="020B0604020202020204" pitchFamily="34" charset="0"/>
              </a:rPr>
              <a:t>corrplot</a:t>
            </a:r>
            <a:r>
              <a:rPr lang="en-US" sz="1200" b="0" i="0" u="none" strike="noStrike" dirty="0">
                <a:solidFill>
                  <a:srgbClr val="000000"/>
                </a:solidFill>
                <a:effectLst/>
                <a:latin typeface="Arial" panose="020B0604020202020204" pitchFamily="34" charset="0"/>
                <a:cs typeface="Arial" panose="020B0604020202020204" pitchFamily="34" charset="0"/>
              </a:rPr>
              <a:t>`, `</a:t>
            </a:r>
            <a:r>
              <a:rPr lang="en-US" sz="1200" b="0" i="0" u="none" strike="noStrike" dirty="0" err="1">
                <a:solidFill>
                  <a:srgbClr val="000000"/>
                </a:solidFill>
                <a:effectLst/>
                <a:latin typeface="Arial" panose="020B0604020202020204" pitchFamily="34" charset="0"/>
                <a:cs typeface="Arial" panose="020B0604020202020204" pitchFamily="34" charset="0"/>
              </a:rPr>
              <a:t>readr</a:t>
            </a:r>
            <a:r>
              <a:rPr lang="en-US" sz="1200" b="0" i="0" u="none" strike="noStrike" dirty="0">
                <a:solidFill>
                  <a:srgbClr val="000000"/>
                </a:solidFill>
                <a:effectLst/>
                <a:latin typeface="Arial" panose="020B0604020202020204" pitchFamily="34" charset="0"/>
                <a:cs typeface="Arial" panose="020B0604020202020204" pitchFamily="34" charset="0"/>
              </a:rPr>
              <a:t>`, `</a:t>
            </a:r>
            <a:r>
              <a:rPr lang="en-US" sz="1200" b="0" i="0" u="none" strike="noStrike" dirty="0" err="1">
                <a:solidFill>
                  <a:srgbClr val="000000"/>
                </a:solidFill>
                <a:effectLst/>
                <a:latin typeface="Arial" panose="020B0604020202020204" pitchFamily="34" charset="0"/>
                <a:cs typeface="Arial" panose="020B0604020202020204" pitchFamily="34" charset="0"/>
              </a:rPr>
              <a:t>dplyr</a:t>
            </a:r>
            <a:r>
              <a:rPr lang="en-US" sz="1200" b="0" i="0" u="none" strike="noStrike" dirty="0">
                <a:solidFill>
                  <a:srgbClr val="000000"/>
                </a:solidFill>
                <a:effectLst/>
                <a:latin typeface="Arial" panose="020B0604020202020204" pitchFamily="34" charset="0"/>
                <a:cs typeface="Arial" panose="020B0604020202020204" pitchFamily="34" charset="0"/>
              </a:rPr>
              <a:t>`, `ggplot2`.</a:t>
            </a:r>
          </a:p>
          <a:p>
            <a:pPr rtl="0">
              <a:spcBef>
                <a:spcPts val="0"/>
              </a:spcBef>
              <a:spcAft>
                <a:spcPts val="0"/>
              </a:spcAft>
            </a:pPr>
            <a:endParaRPr lang="en-US" sz="1200" b="0" dirty="0">
              <a:effectLst/>
              <a:latin typeface="Arial" panose="020B0604020202020204" pitchFamily="34" charset="0"/>
              <a:cs typeface="Arial" panose="020B0604020202020204" pitchFamily="34" charset="0"/>
            </a:endParaRPr>
          </a:p>
          <a:p>
            <a:pPr marL="171450" indent="-171450" rtl="0">
              <a:spcBef>
                <a:spcPts val="0"/>
              </a:spcBef>
              <a:spcAft>
                <a:spcPts val="0"/>
              </a:spcAft>
              <a:buFontTx/>
              <a:buChar char="-"/>
            </a:pPr>
            <a:r>
              <a:rPr lang="en-US" sz="1200" b="0" i="0" u="none" strike="noStrike" dirty="0">
                <a:solidFill>
                  <a:srgbClr val="000000"/>
                </a:solidFill>
                <a:effectLst/>
                <a:latin typeface="Arial" panose="020B0604020202020204" pitchFamily="34" charset="0"/>
                <a:cs typeface="Arial" panose="020B0604020202020204" pitchFamily="34" charset="0"/>
              </a:rPr>
              <a:t>Loaded data using `</a:t>
            </a:r>
            <a:r>
              <a:rPr lang="en-US" sz="1200" b="0" i="0" u="none" strike="noStrike" dirty="0" err="1">
                <a:solidFill>
                  <a:srgbClr val="000000"/>
                </a:solidFill>
                <a:effectLst/>
                <a:latin typeface="Arial" panose="020B0604020202020204" pitchFamily="34" charset="0"/>
                <a:cs typeface="Arial" panose="020B0604020202020204" pitchFamily="34" charset="0"/>
              </a:rPr>
              <a:t>read_csv</a:t>
            </a:r>
            <a:r>
              <a:rPr lang="en-US" sz="1200" b="0" i="0" u="none" strike="noStrike" dirty="0">
                <a:solidFill>
                  <a:srgbClr val="000000"/>
                </a:solidFill>
                <a:effectLst/>
                <a:latin typeface="Arial" panose="020B0604020202020204" pitchFamily="34" charset="0"/>
                <a:cs typeface="Arial" panose="020B0604020202020204" pitchFamily="34" charset="0"/>
              </a:rPr>
              <a:t>` from the `</a:t>
            </a:r>
            <a:r>
              <a:rPr lang="en-US" sz="1200" b="0" i="0" u="none" strike="noStrike" dirty="0" err="1">
                <a:solidFill>
                  <a:srgbClr val="000000"/>
                </a:solidFill>
                <a:effectLst/>
                <a:latin typeface="Arial" panose="020B0604020202020204" pitchFamily="34" charset="0"/>
                <a:cs typeface="Arial" panose="020B0604020202020204" pitchFamily="34" charset="0"/>
              </a:rPr>
              <a:t>tidyverse</a:t>
            </a:r>
            <a:r>
              <a:rPr lang="en-US" sz="1200" b="0" i="0" u="none" strike="noStrike" dirty="0">
                <a:solidFill>
                  <a:srgbClr val="000000"/>
                </a:solidFill>
                <a:effectLst/>
                <a:latin typeface="Arial" panose="020B0604020202020204" pitchFamily="34" charset="0"/>
                <a:cs typeface="Arial" panose="020B0604020202020204" pitchFamily="34" charset="0"/>
              </a:rPr>
              <a:t>`.</a:t>
            </a:r>
          </a:p>
          <a:p>
            <a:pPr marL="171450" indent="-171450" rtl="0">
              <a:spcBef>
                <a:spcPts val="0"/>
              </a:spcBef>
              <a:spcAft>
                <a:spcPts val="0"/>
              </a:spcAft>
              <a:buFontTx/>
              <a:buChar char="-"/>
            </a:pPr>
            <a:endParaRPr lang="en-US" sz="1200" b="0" dirty="0">
              <a:effectLst/>
              <a:latin typeface="Arial" panose="020B0604020202020204" pitchFamily="34" charset="0"/>
              <a:cs typeface="Arial" panose="020B0604020202020204" pitchFamily="34" charset="0"/>
            </a:endParaRPr>
          </a:p>
          <a:p>
            <a:pPr marL="171450" indent="-171450" rtl="0">
              <a:spcBef>
                <a:spcPts val="0"/>
              </a:spcBef>
              <a:spcAft>
                <a:spcPts val="0"/>
              </a:spcAft>
              <a:buFontTx/>
              <a:buChar char="-"/>
            </a:pPr>
            <a:r>
              <a:rPr lang="en-US" sz="1200" b="0" i="0" u="none" strike="noStrike" dirty="0">
                <a:solidFill>
                  <a:srgbClr val="000000"/>
                </a:solidFill>
                <a:effectLst/>
                <a:latin typeface="Arial" panose="020B0604020202020204" pitchFamily="34" charset="0"/>
                <a:cs typeface="Arial" panose="020B0604020202020204" pitchFamily="34" charset="0"/>
              </a:rPr>
              <a:t>Checked the structure (`str`) and the first few rows (`head`) of the dataset for initial insights.</a:t>
            </a:r>
          </a:p>
          <a:p>
            <a:pPr marL="171450" indent="-171450" rtl="0">
              <a:spcBef>
                <a:spcPts val="0"/>
              </a:spcBef>
              <a:spcAft>
                <a:spcPts val="0"/>
              </a:spcAft>
              <a:buFontTx/>
              <a:buChar char="-"/>
            </a:pPr>
            <a:endParaRPr lang="en-US" sz="1200" b="0" dirty="0">
              <a:effectLst/>
              <a:latin typeface="Arial" panose="020B0604020202020204" pitchFamily="34" charset="0"/>
              <a:cs typeface="Arial" panose="020B0604020202020204" pitchFamily="34" charset="0"/>
            </a:endParaRPr>
          </a:p>
          <a:p>
            <a:pPr marL="171450" indent="-171450" rtl="0">
              <a:spcBef>
                <a:spcPts val="0"/>
              </a:spcBef>
              <a:spcAft>
                <a:spcPts val="0"/>
              </a:spcAft>
              <a:buFontTx/>
              <a:buChar char="-"/>
            </a:pPr>
            <a:r>
              <a:rPr lang="en-US" sz="1200" b="0" i="0" u="none" strike="noStrike" dirty="0">
                <a:solidFill>
                  <a:srgbClr val="000000"/>
                </a:solidFill>
                <a:effectLst/>
                <a:latin typeface="Arial" panose="020B0604020202020204" pitchFamily="34" charset="0"/>
                <a:cs typeface="Arial" panose="020B0604020202020204" pitchFamily="34" charset="0"/>
              </a:rPr>
              <a:t>Summarized data using `summary` to understand basic statistics.</a:t>
            </a:r>
          </a:p>
          <a:p>
            <a:pPr marL="171450" indent="-171450" rtl="0">
              <a:spcBef>
                <a:spcPts val="0"/>
              </a:spcBef>
              <a:spcAft>
                <a:spcPts val="0"/>
              </a:spcAft>
              <a:buFontTx/>
              <a:buChar char="-"/>
            </a:pPr>
            <a:endParaRPr lang="en-US" sz="1200" b="0" dirty="0">
              <a:effectLst/>
              <a:latin typeface="Arial" panose="020B0604020202020204" pitchFamily="34" charset="0"/>
              <a:cs typeface="Arial" panose="020B0604020202020204" pitchFamily="34" charset="0"/>
            </a:endParaRPr>
          </a:p>
          <a:p>
            <a:pPr marL="171450" indent="-171450" rtl="0">
              <a:spcBef>
                <a:spcPts val="0"/>
              </a:spcBef>
              <a:spcAft>
                <a:spcPts val="0"/>
              </a:spcAft>
              <a:buFontTx/>
              <a:buChar char="-"/>
            </a:pPr>
            <a:r>
              <a:rPr lang="en-US" sz="1200" b="0" i="0" u="none" strike="noStrike" dirty="0">
                <a:solidFill>
                  <a:srgbClr val="000000"/>
                </a:solidFill>
                <a:effectLst/>
                <a:latin typeface="Arial" panose="020B0604020202020204" pitchFamily="34" charset="0"/>
                <a:cs typeface="Arial" panose="020B0604020202020204" pitchFamily="34" charset="0"/>
              </a:rPr>
              <a:t>Checked for missing values using `sum(</a:t>
            </a:r>
            <a:r>
              <a:rPr lang="en-US" sz="1200" b="0" i="0" u="none" strike="noStrike" dirty="0" err="1">
                <a:solidFill>
                  <a:srgbClr val="000000"/>
                </a:solidFill>
                <a:effectLst/>
                <a:latin typeface="Arial" panose="020B0604020202020204" pitchFamily="34" charset="0"/>
                <a:cs typeface="Arial" panose="020B0604020202020204" pitchFamily="34" charset="0"/>
              </a:rPr>
              <a:t>is.na</a:t>
            </a:r>
            <a:r>
              <a:rPr lang="en-US" sz="1200" b="0" i="0" u="none" strike="noStrike" dirty="0">
                <a:solidFill>
                  <a:srgbClr val="000000"/>
                </a:solidFill>
                <a:effectLst/>
                <a:latin typeface="Arial" panose="020B0604020202020204" pitchFamily="34" charset="0"/>
                <a:cs typeface="Arial" panose="020B0604020202020204" pitchFamily="34" charset="0"/>
              </a:rPr>
              <a:t>(...))` and `</a:t>
            </a:r>
            <a:r>
              <a:rPr lang="en-US" sz="1200" b="0" i="0" u="none" strike="noStrike" dirty="0" err="1">
                <a:solidFill>
                  <a:srgbClr val="000000"/>
                </a:solidFill>
                <a:effectLst/>
                <a:latin typeface="Arial" panose="020B0604020202020204" pitchFamily="34" charset="0"/>
                <a:cs typeface="Arial" panose="020B0604020202020204" pitchFamily="34" charset="0"/>
              </a:rPr>
              <a:t>colSums</a:t>
            </a:r>
            <a:r>
              <a:rPr lang="en-US" sz="1200" b="0" i="0" u="none" strike="noStrike" dirty="0">
                <a:solidFill>
                  <a:srgbClr val="000000"/>
                </a:solidFill>
                <a:effectLst/>
                <a:latin typeface="Arial" panose="020B0604020202020204" pitchFamily="34" charset="0"/>
                <a:cs typeface="Arial" panose="020B0604020202020204" pitchFamily="34" charset="0"/>
              </a:rPr>
              <a:t>(</a:t>
            </a:r>
            <a:r>
              <a:rPr lang="en-US" sz="1200" b="0" i="0" u="none" strike="noStrike" dirty="0" err="1">
                <a:solidFill>
                  <a:srgbClr val="000000"/>
                </a:solidFill>
                <a:effectLst/>
                <a:latin typeface="Arial" panose="020B0604020202020204" pitchFamily="34" charset="0"/>
                <a:cs typeface="Arial" panose="020B0604020202020204" pitchFamily="34" charset="0"/>
              </a:rPr>
              <a:t>is.na</a:t>
            </a:r>
            <a:r>
              <a:rPr lang="en-US" sz="1200" b="0" i="0" u="none" strike="noStrike" dirty="0">
                <a:solidFill>
                  <a:srgbClr val="000000"/>
                </a:solidFill>
                <a:effectLst/>
                <a:latin typeface="Arial" panose="020B0604020202020204" pitchFamily="34" charset="0"/>
                <a:cs typeface="Arial" panose="020B0604020202020204" pitchFamily="34" charset="0"/>
              </a:rPr>
              <a:t>(...))`.</a:t>
            </a:r>
          </a:p>
          <a:p>
            <a:pPr rtl="0">
              <a:spcBef>
                <a:spcPts val="0"/>
              </a:spcBef>
              <a:spcAft>
                <a:spcPts val="0"/>
              </a:spcAft>
            </a:pPr>
            <a:endParaRPr lang="en-US" sz="1200" b="0" dirty="0">
              <a:effectLst/>
              <a:latin typeface="Arial" panose="020B0604020202020204" pitchFamily="34" charset="0"/>
              <a:cs typeface="Arial" panose="020B0604020202020204" pitchFamily="34" charset="0"/>
            </a:endParaRPr>
          </a:p>
          <a:p>
            <a:pPr rtl="0">
              <a:spcBef>
                <a:spcPts val="0"/>
              </a:spcBef>
              <a:spcAft>
                <a:spcPts val="0"/>
              </a:spcAft>
            </a:pPr>
            <a:endParaRPr lang="en-US" sz="1200" b="0" dirty="0">
              <a:latin typeface="Arial" panose="020B0604020202020204" pitchFamily="34" charset="0"/>
              <a:cs typeface="Arial" panose="020B0604020202020204" pitchFamily="34" charset="0"/>
            </a:endParaRPr>
          </a:p>
          <a:p>
            <a:pPr rtl="0">
              <a:spcBef>
                <a:spcPts val="0"/>
              </a:spcBef>
              <a:spcAft>
                <a:spcPts val="0"/>
              </a:spcAft>
            </a:pPr>
            <a:endParaRPr lang="en-US" sz="1200" b="0" dirty="0">
              <a:effectLst/>
              <a:latin typeface="Arial" panose="020B0604020202020204" pitchFamily="34" charset="0"/>
              <a:cs typeface="Arial" panose="020B0604020202020204" pitchFamily="34" charset="0"/>
            </a:endParaRPr>
          </a:p>
          <a:p>
            <a:pPr rtl="0">
              <a:spcBef>
                <a:spcPts val="0"/>
              </a:spcBef>
              <a:spcAft>
                <a:spcPts val="0"/>
              </a:spcAft>
            </a:pPr>
            <a:r>
              <a:rPr lang="en-US" sz="1200" b="1" i="0" u="none" strike="noStrike" dirty="0">
                <a:solidFill>
                  <a:srgbClr val="000000"/>
                </a:solidFill>
                <a:effectLst/>
                <a:latin typeface="Arial" panose="020B0604020202020204" pitchFamily="34" charset="0"/>
                <a:cs typeface="Arial" panose="020B0604020202020204" pitchFamily="34" charset="0"/>
              </a:rPr>
              <a:t>Date Conversion</a:t>
            </a:r>
            <a:endParaRPr lang="en-US" sz="1200" b="0" dirty="0">
              <a:effectLst/>
              <a:latin typeface="Arial" panose="020B0604020202020204" pitchFamily="34" charset="0"/>
              <a:cs typeface="Arial" panose="020B0604020202020204" pitchFamily="34" charset="0"/>
            </a:endParaRPr>
          </a:p>
          <a:p>
            <a:pPr rtl="0">
              <a:spcBef>
                <a:spcPts val="0"/>
              </a:spcBef>
              <a:spcAft>
                <a:spcPts val="0"/>
              </a:spcAft>
            </a:pPr>
            <a:r>
              <a:rPr lang="en-US" sz="1200" b="0" i="0" u="none" strike="noStrike" dirty="0">
                <a:solidFill>
                  <a:srgbClr val="000000"/>
                </a:solidFill>
                <a:effectLst/>
                <a:latin typeface="Arial" panose="020B0604020202020204" pitchFamily="34" charset="0"/>
                <a:cs typeface="Arial" panose="020B0604020202020204" pitchFamily="34" charset="0"/>
              </a:rPr>
              <a:t>Converted `</a:t>
            </a:r>
            <a:r>
              <a:rPr lang="en-US" sz="1200" b="0" i="0" u="none" strike="noStrike" dirty="0" err="1">
                <a:solidFill>
                  <a:srgbClr val="000000"/>
                </a:solidFill>
                <a:effectLst/>
                <a:latin typeface="Arial" panose="020B0604020202020204" pitchFamily="34" charset="0"/>
                <a:cs typeface="Arial" panose="020B0604020202020204" pitchFamily="34" charset="0"/>
              </a:rPr>
              <a:t>ActivityDate</a:t>
            </a:r>
            <a:r>
              <a:rPr lang="en-US" sz="1200" b="0" i="0" u="none" strike="noStrike" dirty="0">
                <a:solidFill>
                  <a:srgbClr val="000000"/>
                </a:solidFill>
                <a:effectLst/>
                <a:latin typeface="Arial" panose="020B0604020202020204" pitchFamily="34" charset="0"/>
                <a:cs typeface="Arial" panose="020B0604020202020204" pitchFamily="34" charset="0"/>
              </a:rPr>
              <a:t>` from character to `Date` class using `</a:t>
            </a:r>
            <a:r>
              <a:rPr lang="en-US" sz="1200" b="0" i="0" u="none" strike="noStrike" dirty="0" err="1">
                <a:solidFill>
                  <a:srgbClr val="000000"/>
                </a:solidFill>
                <a:effectLst/>
                <a:latin typeface="Arial" panose="020B0604020202020204" pitchFamily="34" charset="0"/>
                <a:cs typeface="Arial" panose="020B0604020202020204" pitchFamily="34" charset="0"/>
              </a:rPr>
              <a:t>as.Date</a:t>
            </a:r>
            <a:r>
              <a:rPr lang="en-US" sz="1200" b="0" i="0" u="none" strike="noStrike" dirty="0">
                <a:solidFill>
                  <a:srgbClr val="000000"/>
                </a:solidFill>
                <a:effectLst/>
                <a:latin typeface="Arial" panose="020B0604020202020204" pitchFamily="34" charset="0"/>
                <a:cs typeface="Arial" panose="020B0604020202020204" pitchFamily="34" charset="0"/>
              </a:rPr>
              <a:t>` with a specified format.</a:t>
            </a:r>
            <a:endParaRPr lang="en-US" sz="1200" b="0" dirty="0">
              <a:effectLst/>
              <a:latin typeface="Arial" panose="020B0604020202020204" pitchFamily="34" charset="0"/>
              <a:cs typeface="Arial" panose="020B0604020202020204" pitchFamily="34" charset="0"/>
            </a:endParaRPr>
          </a:p>
          <a:p>
            <a:br>
              <a:rPr lang="en-US" sz="1200" dirty="0">
                <a:latin typeface="Arial" panose="020B0604020202020204" pitchFamily="34" charset="0"/>
                <a:cs typeface="Arial" panose="020B0604020202020204" pitchFamily="34" charset="0"/>
              </a:rPr>
            </a:br>
            <a:endParaRPr sz="1200" b="0" i="0" u="none" cap="none" dirty="0">
              <a:solidFill>
                <a:srgbClr val="000000">
                  <a:alpha val="100000"/>
                </a:srgbClr>
              </a:solidFill>
              <a:latin typeface="Arial" panose="020B0604020202020204" pitchFamily="34" charset="0"/>
              <a:cs typeface="Arial" panose="020B0604020202020204" pitchFamily="34" charset="0"/>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51;p13"/>
          <p:cNvSpPr>
            <a:spLocks noGrp="1"/>
          </p:cNvSpPr>
          <p:nvPr>
            <p:ph type="title" hasCustomPrompt="1"/>
          </p:nvPr>
        </p:nvSpPr>
        <p:spPr>
          <a:xfrm>
            <a:off x="1169127" y="227556"/>
            <a:ext cx="9718607" cy="763600"/>
          </a:xfrm>
        </p:spPr>
        <p:txBody>
          <a:bodyPr/>
          <a:lstStyle/>
          <a:p>
            <a:pPr marL="0" marR="0" algn="l">
              <a:lnSpc>
                <a:spcPct val="100000"/>
              </a:lnSpc>
              <a:spcBef>
                <a:spcPts val="0"/>
              </a:spcBef>
              <a:spcAft>
                <a:spcPts val="0"/>
              </a:spcAft>
              <a:buNone/>
            </a:pPr>
            <a:r>
              <a:t>Documentation: Manipulation</a:t>
            </a:r>
          </a:p>
        </p:txBody>
      </p:sp>
      <p:sp>
        <p:nvSpPr>
          <p:cNvPr id="3" name="Content Placeholder 2"/>
          <p:cNvSpPr>
            <a:spLocks noGrp="1"/>
          </p:cNvSpPr>
          <p:nvPr>
            <p:ph/>
          </p:nvPr>
        </p:nvSpPr>
        <p:spPr>
          <a:xfrm>
            <a:off x="609600" y="1807535"/>
            <a:ext cx="10972800" cy="4403368"/>
          </a:xfrm>
        </p:spPr>
        <p:txBody>
          <a:bodyPr/>
          <a:lstStyle/>
          <a:p>
            <a:pPr rtl="0">
              <a:spcBef>
                <a:spcPts val="0"/>
              </a:spcBef>
              <a:spcAft>
                <a:spcPts val="0"/>
              </a:spcAft>
            </a:pPr>
            <a:r>
              <a:rPr lang="en-US" sz="1200" b="1" i="0" u="none" strike="noStrike" dirty="0">
                <a:solidFill>
                  <a:srgbClr val="000000"/>
                </a:solidFill>
                <a:effectLst/>
                <a:latin typeface="Arial" panose="020B0604020202020204" pitchFamily="34" charset="0"/>
                <a:cs typeface="Arial" panose="020B0604020202020204" pitchFamily="34" charset="0"/>
              </a:rPr>
              <a:t>Data Summarization and Calculations</a:t>
            </a:r>
            <a:endParaRPr lang="en-US" sz="1200" b="0" dirty="0">
              <a:effectLst/>
              <a:latin typeface="Arial" panose="020B0604020202020204" pitchFamily="34" charset="0"/>
              <a:cs typeface="Arial" panose="020B0604020202020204" pitchFamily="34" charset="0"/>
            </a:endParaRPr>
          </a:p>
          <a:p>
            <a:pPr rtl="0">
              <a:spcBef>
                <a:spcPts val="0"/>
              </a:spcBef>
              <a:spcAft>
                <a:spcPts val="0"/>
              </a:spcAft>
            </a:pPr>
            <a:r>
              <a:rPr lang="en-US" sz="1200" b="0" i="0" u="none" strike="noStrike" dirty="0">
                <a:solidFill>
                  <a:srgbClr val="000000"/>
                </a:solidFill>
                <a:effectLst/>
                <a:latin typeface="Arial" panose="020B0604020202020204" pitchFamily="34" charset="0"/>
                <a:cs typeface="Arial" panose="020B0604020202020204" pitchFamily="34" charset="0"/>
              </a:rPr>
              <a:t>- Calculated the average number of steps per day using `</a:t>
            </a:r>
            <a:r>
              <a:rPr lang="en-US" sz="1200" b="0" i="0" u="none" strike="noStrike" dirty="0" err="1">
                <a:solidFill>
                  <a:srgbClr val="000000"/>
                </a:solidFill>
                <a:effectLst/>
                <a:latin typeface="Arial" panose="020B0604020202020204" pitchFamily="34" charset="0"/>
                <a:cs typeface="Arial" panose="020B0604020202020204" pitchFamily="34" charset="0"/>
              </a:rPr>
              <a:t>group_by</a:t>
            </a:r>
            <a:r>
              <a:rPr lang="en-US" sz="1200" b="0" i="0" u="none" strike="noStrike" dirty="0">
                <a:solidFill>
                  <a:srgbClr val="000000"/>
                </a:solidFill>
                <a:effectLst/>
                <a:latin typeface="Arial" panose="020B0604020202020204" pitchFamily="34" charset="0"/>
                <a:cs typeface="Arial" panose="020B0604020202020204" pitchFamily="34" charset="0"/>
              </a:rPr>
              <a:t>` and `summarize`.</a:t>
            </a:r>
            <a:endParaRPr lang="en-US" sz="1200" b="0" dirty="0">
              <a:effectLst/>
              <a:latin typeface="Arial" panose="020B0604020202020204" pitchFamily="34" charset="0"/>
              <a:cs typeface="Arial" panose="020B0604020202020204" pitchFamily="34" charset="0"/>
            </a:endParaRPr>
          </a:p>
          <a:p>
            <a:pPr rtl="0">
              <a:spcBef>
                <a:spcPts val="0"/>
              </a:spcBef>
              <a:spcAft>
                <a:spcPts val="0"/>
              </a:spcAft>
            </a:pPr>
            <a:r>
              <a:rPr lang="en-US" sz="1200" b="0" i="0" u="none" strike="noStrike" dirty="0">
                <a:solidFill>
                  <a:srgbClr val="000000"/>
                </a:solidFill>
                <a:effectLst/>
                <a:latin typeface="Arial" panose="020B0604020202020204" pitchFamily="34" charset="0"/>
                <a:cs typeface="Arial" panose="020B0604020202020204" pitchFamily="34" charset="0"/>
              </a:rPr>
              <a:t>- Found the earliest and latest dates in the dataset using `min` and `max`.</a:t>
            </a:r>
            <a:endParaRPr lang="en-US" sz="1200" b="0" dirty="0">
              <a:effectLst/>
              <a:latin typeface="Arial" panose="020B0604020202020204" pitchFamily="34" charset="0"/>
              <a:cs typeface="Arial" panose="020B0604020202020204" pitchFamily="34" charset="0"/>
            </a:endParaRPr>
          </a:p>
          <a:p>
            <a:pPr rtl="0">
              <a:spcBef>
                <a:spcPts val="0"/>
              </a:spcBef>
              <a:spcAft>
                <a:spcPts val="0"/>
              </a:spcAft>
            </a:pPr>
            <a:r>
              <a:rPr lang="en-US" sz="1200" b="0" i="0" u="none" strike="noStrike" dirty="0">
                <a:solidFill>
                  <a:srgbClr val="000000"/>
                </a:solidFill>
                <a:effectLst/>
                <a:latin typeface="Arial" panose="020B0604020202020204" pitchFamily="34" charset="0"/>
                <a:cs typeface="Arial" panose="020B0604020202020204" pitchFamily="34" charset="0"/>
              </a:rPr>
              <a:t>- Counted the total number of data points using `</a:t>
            </a:r>
            <a:r>
              <a:rPr lang="en-US" sz="1200" b="0" i="0" u="none" strike="noStrike" dirty="0" err="1">
                <a:solidFill>
                  <a:srgbClr val="000000"/>
                </a:solidFill>
                <a:effectLst/>
                <a:latin typeface="Arial" panose="020B0604020202020204" pitchFamily="34" charset="0"/>
                <a:cs typeface="Arial" panose="020B0604020202020204" pitchFamily="34" charset="0"/>
              </a:rPr>
              <a:t>nrow</a:t>
            </a:r>
            <a:r>
              <a:rPr lang="en-US" sz="1200" b="0" i="0" u="none" strike="noStrike" dirty="0">
                <a:solidFill>
                  <a:srgbClr val="000000"/>
                </a:solidFill>
                <a:effectLst/>
                <a:latin typeface="Arial" panose="020B0604020202020204" pitchFamily="34" charset="0"/>
                <a:cs typeface="Arial" panose="020B0604020202020204" pitchFamily="34" charset="0"/>
              </a:rPr>
              <a:t>` and `</a:t>
            </a:r>
            <a:r>
              <a:rPr lang="en-US" sz="1200" b="0" i="0" u="none" strike="noStrike" dirty="0" err="1">
                <a:solidFill>
                  <a:srgbClr val="000000"/>
                </a:solidFill>
                <a:effectLst/>
                <a:latin typeface="Arial" panose="020B0604020202020204" pitchFamily="34" charset="0"/>
                <a:cs typeface="Arial" panose="020B0604020202020204" pitchFamily="34" charset="0"/>
              </a:rPr>
              <a:t>ncol</a:t>
            </a:r>
            <a:r>
              <a:rPr lang="en-US" sz="1200" b="0" i="0" u="none" strike="noStrike" dirty="0">
                <a:solidFill>
                  <a:srgbClr val="000000"/>
                </a:solidFill>
                <a:effectLst/>
                <a:latin typeface="Arial" panose="020B0604020202020204" pitchFamily="34" charset="0"/>
                <a:cs typeface="Arial" panose="020B0604020202020204" pitchFamily="34" charset="0"/>
              </a:rPr>
              <a:t>`.</a:t>
            </a:r>
            <a:endParaRPr lang="en-US" sz="1200" b="0" dirty="0">
              <a:effectLst/>
              <a:latin typeface="Arial" panose="020B0604020202020204" pitchFamily="34" charset="0"/>
              <a:cs typeface="Arial" panose="020B0604020202020204" pitchFamily="34" charset="0"/>
            </a:endParaRPr>
          </a:p>
          <a:p>
            <a:pPr rtl="0">
              <a:spcBef>
                <a:spcPts val="0"/>
              </a:spcBef>
              <a:spcAft>
                <a:spcPts val="0"/>
              </a:spcAft>
            </a:pPr>
            <a:endParaRPr lang="en-US" sz="1200" b="0" dirty="0">
              <a:solidFill>
                <a:srgbClr val="000000"/>
              </a:solidFill>
              <a:latin typeface="Arial" panose="020B0604020202020204" pitchFamily="34" charset="0"/>
              <a:cs typeface="Arial" panose="020B0604020202020204" pitchFamily="34" charset="0"/>
            </a:endParaRPr>
          </a:p>
          <a:p>
            <a:pPr rtl="0">
              <a:spcBef>
                <a:spcPts val="0"/>
              </a:spcBef>
              <a:spcAft>
                <a:spcPts val="0"/>
              </a:spcAft>
            </a:pPr>
            <a:endParaRPr lang="en-US" sz="1200" b="0" dirty="0">
              <a:solidFill>
                <a:srgbClr val="000000"/>
              </a:solidFill>
              <a:latin typeface="Arial" panose="020B0604020202020204" pitchFamily="34" charset="0"/>
              <a:cs typeface="Arial" panose="020B0604020202020204" pitchFamily="34" charset="0"/>
            </a:endParaRPr>
          </a:p>
          <a:p>
            <a:pPr rtl="0">
              <a:spcBef>
                <a:spcPts val="0"/>
              </a:spcBef>
              <a:spcAft>
                <a:spcPts val="0"/>
              </a:spcAft>
            </a:pPr>
            <a:r>
              <a:rPr lang="en-US" sz="1200" i="0" u="none" strike="noStrike" dirty="0">
                <a:solidFill>
                  <a:srgbClr val="000000"/>
                </a:solidFill>
                <a:effectLst/>
                <a:latin typeface="Arial" panose="020B0604020202020204" pitchFamily="34" charset="0"/>
                <a:cs typeface="Arial" panose="020B0604020202020204" pitchFamily="34" charset="0"/>
              </a:rPr>
              <a:t>Data Filtering</a:t>
            </a:r>
            <a:endParaRPr lang="en-US" sz="1200" dirty="0">
              <a:effectLst/>
              <a:latin typeface="Arial" panose="020B0604020202020204" pitchFamily="34" charset="0"/>
              <a:cs typeface="Arial" panose="020B0604020202020204" pitchFamily="34" charset="0"/>
            </a:endParaRPr>
          </a:p>
          <a:p>
            <a:pPr rtl="0">
              <a:spcBef>
                <a:spcPts val="0"/>
              </a:spcBef>
              <a:spcAft>
                <a:spcPts val="0"/>
              </a:spcAft>
            </a:pPr>
            <a:r>
              <a:rPr lang="en-US" sz="1200" b="0" i="0" u="none" strike="noStrike" dirty="0">
                <a:solidFill>
                  <a:srgbClr val="000000"/>
                </a:solidFill>
                <a:effectLst/>
                <a:latin typeface="Arial" panose="020B0604020202020204" pitchFamily="34" charset="0"/>
                <a:cs typeface="Arial" panose="020B0604020202020204" pitchFamily="34" charset="0"/>
              </a:rPr>
              <a:t>Filtered out rows with zero or negative values in `</a:t>
            </a:r>
            <a:r>
              <a:rPr lang="en-US" sz="1200" b="0" i="0" u="none" strike="noStrike" dirty="0" err="1">
                <a:solidFill>
                  <a:srgbClr val="000000"/>
                </a:solidFill>
                <a:effectLst/>
                <a:latin typeface="Arial" panose="020B0604020202020204" pitchFamily="34" charset="0"/>
                <a:cs typeface="Arial" panose="020B0604020202020204" pitchFamily="34" charset="0"/>
              </a:rPr>
              <a:t>VeryActiveMinutes</a:t>
            </a:r>
            <a:r>
              <a:rPr lang="en-US" sz="1200" b="0" i="0" u="none" strike="noStrike" dirty="0">
                <a:solidFill>
                  <a:srgbClr val="000000"/>
                </a:solidFill>
                <a:effectLst/>
                <a:latin typeface="Arial" panose="020B0604020202020204" pitchFamily="34" charset="0"/>
                <a:cs typeface="Arial" panose="020B0604020202020204" pitchFamily="34" charset="0"/>
              </a:rPr>
              <a:t>` and `</a:t>
            </a:r>
            <a:r>
              <a:rPr lang="en-US" sz="1200" b="0" i="0" u="none" strike="noStrike" dirty="0" err="1">
                <a:solidFill>
                  <a:srgbClr val="000000"/>
                </a:solidFill>
                <a:effectLst/>
                <a:latin typeface="Arial" panose="020B0604020202020204" pitchFamily="34" charset="0"/>
                <a:cs typeface="Arial" panose="020B0604020202020204" pitchFamily="34" charset="0"/>
              </a:rPr>
              <a:t>LightlyActiveMinutes</a:t>
            </a:r>
            <a:r>
              <a:rPr lang="en-US" sz="1200" b="0" i="0" u="none" strike="noStrike" dirty="0">
                <a:solidFill>
                  <a:srgbClr val="000000"/>
                </a:solidFill>
                <a:effectLst/>
                <a:latin typeface="Arial" panose="020B0604020202020204" pitchFamily="34" charset="0"/>
                <a:cs typeface="Arial" panose="020B0604020202020204" pitchFamily="34" charset="0"/>
              </a:rPr>
              <a:t>` using `filter`.</a:t>
            </a:r>
            <a:endParaRPr lang="en-US" sz="1200" b="0" dirty="0">
              <a:effectLst/>
              <a:latin typeface="Arial" panose="020B0604020202020204" pitchFamily="34" charset="0"/>
              <a:cs typeface="Arial" panose="020B0604020202020204" pitchFamily="34" charset="0"/>
            </a:endParaRPr>
          </a:p>
          <a:p>
            <a:pPr rtl="0">
              <a:spcBef>
                <a:spcPts val="0"/>
              </a:spcBef>
              <a:spcAft>
                <a:spcPts val="0"/>
              </a:spcAft>
            </a:pPr>
            <a:endParaRPr lang="en-US" sz="1200" b="0" dirty="0">
              <a:effectLst/>
              <a:latin typeface="Arial" panose="020B0604020202020204" pitchFamily="34" charset="0"/>
              <a:cs typeface="Arial" panose="020B0604020202020204" pitchFamily="34" charset="0"/>
            </a:endParaRPr>
          </a:p>
          <a:p>
            <a:pPr rtl="0">
              <a:spcBef>
                <a:spcPts val="0"/>
              </a:spcBef>
              <a:spcAft>
                <a:spcPts val="0"/>
              </a:spcAft>
            </a:pPr>
            <a:br>
              <a:rPr lang="en-US" sz="1200" b="0" dirty="0">
                <a:effectLst/>
                <a:latin typeface="Arial" panose="020B0604020202020204" pitchFamily="34" charset="0"/>
                <a:cs typeface="Arial" panose="020B0604020202020204" pitchFamily="34" charset="0"/>
              </a:rPr>
            </a:br>
            <a:r>
              <a:rPr lang="en-US" sz="1200" b="1" i="0" u="none" strike="noStrike" dirty="0">
                <a:solidFill>
                  <a:srgbClr val="000000"/>
                </a:solidFill>
                <a:effectLst/>
                <a:latin typeface="Arial" panose="020B0604020202020204" pitchFamily="34" charset="0"/>
                <a:cs typeface="Arial" panose="020B0604020202020204" pitchFamily="34" charset="0"/>
              </a:rPr>
              <a:t>Reshaping and Transforming Data</a:t>
            </a:r>
            <a:endParaRPr lang="en-US" sz="1200" b="0" dirty="0">
              <a:effectLst/>
              <a:latin typeface="Arial" panose="020B0604020202020204" pitchFamily="34" charset="0"/>
              <a:cs typeface="Arial" panose="020B0604020202020204" pitchFamily="34" charset="0"/>
            </a:endParaRPr>
          </a:p>
          <a:p>
            <a:pPr rtl="0">
              <a:spcBef>
                <a:spcPts val="0"/>
              </a:spcBef>
              <a:spcAft>
                <a:spcPts val="0"/>
              </a:spcAft>
            </a:pPr>
            <a:r>
              <a:rPr lang="en-US" sz="1200" b="0" i="0" u="none" strike="noStrike" dirty="0">
                <a:solidFill>
                  <a:srgbClr val="000000"/>
                </a:solidFill>
                <a:effectLst/>
                <a:latin typeface="Arial" panose="020B0604020202020204" pitchFamily="34" charset="0"/>
                <a:cs typeface="Arial" panose="020B0604020202020204" pitchFamily="34" charset="0"/>
              </a:rPr>
              <a:t>- Melted data frame for `</a:t>
            </a:r>
            <a:r>
              <a:rPr lang="en-US" sz="1200" b="0" i="0" u="none" strike="noStrike" dirty="0" err="1">
                <a:solidFill>
                  <a:srgbClr val="000000"/>
                </a:solidFill>
                <a:effectLst/>
                <a:latin typeface="Arial" panose="020B0604020202020204" pitchFamily="34" charset="0"/>
                <a:cs typeface="Arial" panose="020B0604020202020204" pitchFamily="34" charset="0"/>
              </a:rPr>
              <a:t>distance_data</a:t>
            </a:r>
            <a:r>
              <a:rPr lang="en-US" sz="1200" b="0" i="0" u="none" strike="noStrike" dirty="0">
                <a:solidFill>
                  <a:srgbClr val="000000"/>
                </a:solidFill>
                <a:effectLst/>
                <a:latin typeface="Arial" panose="020B0604020202020204" pitchFamily="34" charset="0"/>
                <a:cs typeface="Arial" panose="020B0604020202020204" pitchFamily="34" charset="0"/>
              </a:rPr>
              <a:t>` using `melt` for creating plots.</a:t>
            </a:r>
            <a:endParaRPr lang="en-US" sz="1200" b="0" dirty="0">
              <a:effectLst/>
              <a:latin typeface="Arial" panose="020B0604020202020204" pitchFamily="34" charset="0"/>
              <a:cs typeface="Arial" panose="020B0604020202020204" pitchFamily="34" charset="0"/>
            </a:endParaRPr>
          </a:p>
          <a:p>
            <a:pPr rtl="0">
              <a:spcBef>
                <a:spcPts val="0"/>
              </a:spcBef>
              <a:spcAft>
                <a:spcPts val="0"/>
              </a:spcAft>
            </a:pPr>
            <a:r>
              <a:rPr lang="en-US" sz="1200" b="0" i="0" u="none" strike="noStrike" dirty="0">
                <a:solidFill>
                  <a:srgbClr val="000000"/>
                </a:solidFill>
                <a:effectLst/>
                <a:latin typeface="Arial" panose="020B0604020202020204" pitchFamily="34" charset="0"/>
                <a:cs typeface="Arial" panose="020B0604020202020204" pitchFamily="34" charset="0"/>
              </a:rPr>
              <a:t>- Converted data from wide to long format using `</a:t>
            </a:r>
            <a:r>
              <a:rPr lang="en-US" sz="1200" b="0" i="0" u="none" strike="noStrike" dirty="0" err="1">
                <a:solidFill>
                  <a:srgbClr val="000000"/>
                </a:solidFill>
                <a:effectLst/>
                <a:latin typeface="Arial" panose="020B0604020202020204" pitchFamily="34" charset="0"/>
                <a:cs typeface="Arial" panose="020B0604020202020204" pitchFamily="34" charset="0"/>
              </a:rPr>
              <a:t>pivot_longer</a:t>
            </a:r>
            <a:r>
              <a:rPr lang="en-US" sz="1200" b="0" i="0" u="none" strike="noStrike" dirty="0">
                <a:solidFill>
                  <a:srgbClr val="000000"/>
                </a:solidFill>
                <a:effectLst/>
                <a:latin typeface="Arial" panose="020B0604020202020204" pitchFamily="34" charset="0"/>
                <a:cs typeface="Arial" panose="020B0604020202020204" pitchFamily="34" charset="0"/>
              </a:rPr>
              <a:t>` for activity type comparisons.</a:t>
            </a:r>
          </a:p>
          <a:p>
            <a:pPr marL="171450" indent="-171450" rtl="0">
              <a:spcBef>
                <a:spcPts val="0"/>
              </a:spcBef>
              <a:spcAft>
                <a:spcPts val="0"/>
              </a:spcAft>
              <a:buFontTx/>
              <a:buChar char="-"/>
            </a:pPr>
            <a:endParaRPr lang="en-US" sz="1200" b="0" dirty="0">
              <a:effectLst/>
              <a:latin typeface="Arial" panose="020B0604020202020204" pitchFamily="34" charset="0"/>
              <a:cs typeface="Arial" panose="020B0604020202020204" pitchFamily="34" charset="0"/>
            </a:endParaRPr>
          </a:p>
          <a:p>
            <a:pPr marL="171450" indent="-171450" rtl="0">
              <a:spcBef>
                <a:spcPts val="0"/>
              </a:spcBef>
              <a:spcAft>
                <a:spcPts val="0"/>
              </a:spcAft>
              <a:buFontTx/>
              <a:buChar char="-"/>
            </a:pPr>
            <a:endParaRPr lang="en-US" sz="1200" b="0" dirty="0">
              <a:effectLst/>
              <a:latin typeface="Arial" panose="020B0604020202020204" pitchFamily="34" charset="0"/>
              <a:cs typeface="Arial" panose="020B0604020202020204" pitchFamily="34" charset="0"/>
            </a:endParaRPr>
          </a:p>
          <a:p>
            <a:pPr rtl="0">
              <a:spcBef>
                <a:spcPts val="0"/>
              </a:spcBef>
              <a:spcAft>
                <a:spcPts val="0"/>
              </a:spcAft>
            </a:pPr>
            <a:r>
              <a:rPr lang="en-US" sz="1200" i="0" u="none" strike="noStrike" dirty="0">
                <a:solidFill>
                  <a:srgbClr val="000000"/>
                </a:solidFill>
                <a:effectLst/>
                <a:latin typeface="Arial" panose="020B0604020202020204" pitchFamily="34" charset="0"/>
                <a:cs typeface="Arial" panose="020B0604020202020204" pitchFamily="34" charset="0"/>
              </a:rPr>
              <a:t>Summations and Aggregations</a:t>
            </a:r>
            <a:endParaRPr lang="en-US" sz="1200" dirty="0">
              <a:effectLst/>
              <a:latin typeface="Arial" panose="020B0604020202020204" pitchFamily="34" charset="0"/>
              <a:cs typeface="Arial" panose="020B0604020202020204" pitchFamily="34" charset="0"/>
            </a:endParaRPr>
          </a:p>
          <a:p>
            <a:pPr rtl="0">
              <a:spcBef>
                <a:spcPts val="0"/>
              </a:spcBef>
              <a:spcAft>
                <a:spcPts val="0"/>
              </a:spcAft>
            </a:pPr>
            <a:r>
              <a:rPr lang="en-US" sz="1200" b="0" i="0" u="none" strike="noStrike" dirty="0">
                <a:solidFill>
                  <a:srgbClr val="000000"/>
                </a:solidFill>
                <a:effectLst/>
                <a:latin typeface="Arial" panose="020B0604020202020204" pitchFamily="34" charset="0"/>
                <a:cs typeface="Arial" panose="020B0604020202020204" pitchFamily="34" charset="0"/>
              </a:rPr>
              <a:t>- Calculated total sums for different activity distances and minutes using `sum`.</a:t>
            </a:r>
            <a:endParaRPr lang="en-US" sz="1200" b="0" dirty="0">
              <a:effectLst/>
              <a:latin typeface="Arial" panose="020B0604020202020204" pitchFamily="34" charset="0"/>
              <a:cs typeface="Arial" panose="020B0604020202020204" pitchFamily="34" charset="0"/>
            </a:endParaRPr>
          </a:p>
          <a:p>
            <a:pPr rtl="0">
              <a:spcBef>
                <a:spcPts val="0"/>
              </a:spcBef>
              <a:spcAft>
                <a:spcPts val="0"/>
              </a:spcAft>
            </a:pPr>
            <a:r>
              <a:rPr lang="en-US" sz="1200" b="0" i="0" u="none" strike="noStrike" dirty="0">
                <a:solidFill>
                  <a:srgbClr val="000000"/>
                </a:solidFill>
                <a:effectLst/>
                <a:latin typeface="Arial" panose="020B0604020202020204" pitchFamily="34" charset="0"/>
                <a:cs typeface="Arial" panose="020B0604020202020204" pitchFamily="34" charset="0"/>
              </a:rPr>
              <a:t>- Created a data frame with calculated total sums for visualization (pie chart).</a:t>
            </a:r>
          </a:p>
          <a:p>
            <a:pPr rtl="0">
              <a:spcBef>
                <a:spcPts val="0"/>
              </a:spcBef>
              <a:spcAft>
                <a:spcPts val="0"/>
              </a:spcAft>
            </a:pPr>
            <a:endParaRPr lang="en-US" sz="1200" b="0" dirty="0">
              <a:effectLst/>
              <a:latin typeface="Arial" panose="020B0604020202020204" pitchFamily="34" charset="0"/>
              <a:cs typeface="Arial" panose="020B0604020202020204" pitchFamily="34" charset="0"/>
            </a:endParaRPr>
          </a:p>
          <a:p>
            <a:pPr rtl="0">
              <a:spcBef>
                <a:spcPts val="0"/>
              </a:spcBef>
              <a:spcAft>
                <a:spcPts val="0"/>
              </a:spcAft>
            </a:pPr>
            <a:endParaRPr lang="en-US" sz="1200" b="0" dirty="0">
              <a:effectLst/>
              <a:latin typeface="Arial" panose="020B0604020202020204" pitchFamily="34" charset="0"/>
              <a:cs typeface="Arial" panose="020B0604020202020204" pitchFamily="34" charset="0"/>
            </a:endParaRPr>
          </a:p>
          <a:p>
            <a:pPr rtl="0">
              <a:spcBef>
                <a:spcPts val="0"/>
              </a:spcBef>
              <a:spcAft>
                <a:spcPts val="0"/>
              </a:spcAft>
            </a:pPr>
            <a:r>
              <a:rPr lang="en-US" sz="1200" i="0" u="none" strike="noStrike" dirty="0">
                <a:solidFill>
                  <a:srgbClr val="000000"/>
                </a:solidFill>
                <a:effectLst/>
                <a:latin typeface="Arial" panose="020B0604020202020204" pitchFamily="34" charset="0"/>
                <a:cs typeface="Arial" panose="020B0604020202020204" pitchFamily="34" charset="0"/>
              </a:rPr>
              <a:t>Correlation Analysis</a:t>
            </a:r>
            <a:endParaRPr lang="en-US" sz="1200" dirty="0">
              <a:effectLst/>
              <a:latin typeface="Arial" panose="020B0604020202020204" pitchFamily="34" charset="0"/>
              <a:cs typeface="Arial" panose="020B0604020202020204" pitchFamily="34" charset="0"/>
            </a:endParaRPr>
          </a:p>
          <a:p>
            <a:pPr rtl="0">
              <a:spcBef>
                <a:spcPts val="0"/>
              </a:spcBef>
              <a:spcAft>
                <a:spcPts val="0"/>
              </a:spcAft>
            </a:pPr>
            <a:r>
              <a:rPr lang="en-US" sz="1200" b="0" i="0" u="none" strike="noStrike" dirty="0">
                <a:solidFill>
                  <a:srgbClr val="000000"/>
                </a:solidFill>
                <a:effectLst/>
                <a:latin typeface="Arial" panose="020B0604020202020204" pitchFamily="34" charset="0"/>
                <a:cs typeface="Arial" panose="020B0604020202020204" pitchFamily="34" charset="0"/>
              </a:rPr>
              <a:t>Computed the correlation matrix on selected numerical columns using `</a:t>
            </a:r>
            <a:r>
              <a:rPr lang="en-US" sz="1200" b="0" i="0" u="none" strike="noStrike" dirty="0" err="1">
                <a:solidFill>
                  <a:srgbClr val="000000"/>
                </a:solidFill>
                <a:effectLst/>
                <a:latin typeface="Arial" panose="020B0604020202020204" pitchFamily="34" charset="0"/>
                <a:cs typeface="Arial" panose="020B0604020202020204" pitchFamily="34" charset="0"/>
              </a:rPr>
              <a:t>cor</a:t>
            </a:r>
            <a:r>
              <a:rPr lang="en-US" sz="1200" b="0" i="0" u="none" strike="noStrike" dirty="0">
                <a:solidFill>
                  <a:srgbClr val="000000"/>
                </a:solidFill>
                <a:effectLst/>
                <a:latin typeface="Arial" panose="020B0604020202020204" pitchFamily="34" charset="0"/>
                <a:cs typeface="Arial" panose="020B0604020202020204" pitchFamily="34" charset="0"/>
              </a:rPr>
              <a:t>`.</a:t>
            </a:r>
            <a:endParaRPr lang="en-US" sz="1200" b="0" dirty="0">
              <a:effectLst/>
              <a:latin typeface="Arial" panose="020B0604020202020204" pitchFamily="34" charset="0"/>
              <a:cs typeface="Arial" panose="020B0604020202020204" pitchFamily="34" charset="0"/>
            </a:endParaRPr>
          </a:p>
          <a:p>
            <a:pPr rtl="0">
              <a:spcBef>
                <a:spcPts val="0"/>
              </a:spcBef>
              <a:spcAft>
                <a:spcPts val="0"/>
              </a:spcAft>
            </a:pPr>
            <a:endParaRPr lang="en-US" sz="1200" b="0" dirty="0">
              <a:effectLst/>
              <a:latin typeface="Arial" panose="020B0604020202020204" pitchFamily="34" charset="0"/>
              <a:cs typeface="Arial" panose="020B0604020202020204" pitchFamily="34" charset="0"/>
            </a:endParaRPr>
          </a:p>
          <a:p>
            <a:pPr rtl="0">
              <a:spcBef>
                <a:spcPts val="0"/>
              </a:spcBef>
              <a:spcAft>
                <a:spcPts val="0"/>
              </a:spcAft>
            </a:pPr>
            <a:br>
              <a:rPr lang="en-US" sz="1200" b="0" dirty="0">
                <a:effectLst/>
                <a:latin typeface="Arial" panose="020B0604020202020204" pitchFamily="34" charset="0"/>
                <a:cs typeface="Arial" panose="020B0604020202020204" pitchFamily="34" charset="0"/>
              </a:rPr>
            </a:br>
            <a:r>
              <a:rPr lang="en-US" sz="1200" b="1" i="0" u="none" strike="noStrike" dirty="0">
                <a:solidFill>
                  <a:srgbClr val="000000"/>
                </a:solidFill>
                <a:effectLst/>
                <a:latin typeface="Arial" panose="020B0604020202020204" pitchFamily="34" charset="0"/>
                <a:cs typeface="Arial" panose="020B0604020202020204" pitchFamily="34" charset="0"/>
              </a:rPr>
              <a:t>Visualization Enhancements</a:t>
            </a:r>
            <a:endParaRPr lang="en-US" sz="1200" b="0" dirty="0">
              <a:effectLst/>
              <a:latin typeface="Arial" panose="020B0604020202020204" pitchFamily="34" charset="0"/>
              <a:cs typeface="Arial" panose="020B0604020202020204" pitchFamily="34" charset="0"/>
            </a:endParaRPr>
          </a:p>
          <a:p>
            <a:pPr rtl="0">
              <a:spcBef>
                <a:spcPts val="0"/>
              </a:spcBef>
              <a:spcAft>
                <a:spcPts val="0"/>
              </a:spcAft>
            </a:pPr>
            <a:r>
              <a:rPr lang="en-US" sz="1200" b="0" i="0" u="none" strike="noStrike" dirty="0">
                <a:solidFill>
                  <a:srgbClr val="000000"/>
                </a:solidFill>
                <a:effectLst/>
                <a:latin typeface="Arial" panose="020B0604020202020204" pitchFamily="34" charset="0"/>
                <a:cs typeface="Arial" panose="020B0604020202020204" pitchFamily="34" charset="0"/>
              </a:rPr>
              <a:t>- Applied transformations such as formatting axis labels, customizing colors, and adding labels to plots.</a:t>
            </a:r>
            <a:endParaRPr lang="en-US" sz="1200" b="0" dirty="0">
              <a:effectLst/>
              <a:latin typeface="Arial" panose="020B0604020202020204" pitchFamily="34" charset="0"/>
              <a:cs typeface="Arial" panose="020B0604020202020204" pitchFamily="34" charset="0"/>
            </a:endParaRPr>
          </a:p>
          <a:p>
            <a:pPr rtl="0">
              <a:spcBef>
                <a:spcPts val="0"/>
              </a:spcBef>
              <a:spcAft>
                <a:spcPts val="0"/>
              </a:spcAft>
            </a:pPr>
            <a:r>
              <a:rPr lang="en-US" sz="1200" b="0" i="0" u="none" strike="noStrike" dirty="0">
                <a:solidFill>
                  <a:srgbClr val="000000"/>
                </a:solidFill>
                <a:effectLst/>
                <a:latin typeface="Arial" panose="020B0604020202020204" pitchFamily="34" charset="0"/>
                <a:cs typeface="Arial" panose="020B0604020202020204" pitchFamily="34" charset="0"/>
              </a:rPr>
              <a:t>- Used `</a:t>
            </a:r>
            <a:r>
              <a:rPr lang="en-US" sz="1200" b="0" i="0" u="none" strike="noStrike" dirty="0" err="1">
                <a:solidFill>
                  <a:srgbClr val="000000"/>
                </a:solidFill>
                <a:effectLst/>
                <a:latin typeface="Arial" panose="020B0604020202020204" pitchFamily="34" charset="0"/>
                <a:cs typeface="Arial" panose="020B0604020202020204" pitchFamily="34" charset="0"/>
              </a:rPr>
              <a:t>geom_smooth</a:t>
            </a:r>
            <a:r>
              <a:rPr lang="en-US" sz="1200" b="0" i="0" u="none" strike="noStrike" dirty="0">
                <a:solidFill>
                  <a:srgbClr val="000000"/>
                </a:solidFill>
                <a:effectLst/>
                <a:latin typeface="Arial" panose="020B0604020202020204" pitchFamily="34" charset="0"/>
                <a:cs typeface="Arial" panose="020B0604020202020204" pitchFamily="34" charset="0"/>
              </a:rPr>
              <a:t>` for trend lines in scatter plots, enabling clearer expression of relationships.</a:t>
            </a:r>
            <a:endParaRPr lang="en-US" sz="1200" b="0" dirty="0">
              <a:effectLst/>
              <a:latin typeface="Arial" panose="020B0604020202020204" pitchFamily="34" charset="0"/>
              <a:cs typeface="Arial" panose="020B0604020202020204" pitchFamily="34" charset="0"/>
            </a:endParaRPr>
          </a:p>
          <a:p>
            <a:br>
              <a:rPr lang="en-US" sz="1200" dirty="0">
                <a:latin typeface="Arial" panose="020B0604020202020204" pitchFamily="34" charset="0"/>
                <a:cs typeface="Arial" panose="020B0604020202020204" pitchFamily="34" charset="0"/>
              </a:rPr>
            </a:br>
            <a:endParaRPr sz="1200" b="0" i="0" u="none" cap="none" dirty="0">
              <a:solidFill>
                <a:srgbClr val="000000">
                  <a:alpha val="100000"/>
                </a:srgbClr>
              </a:solidFill>
              <a:latin typeface="Arial" panose="020B0604020202020204" pitchFamily="34" charset="0"/>
              <a:cs typeface="Arial" panose="020B0604020202020204" pitchFamily="34" charset="0"/>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51DB12-C064-4818-FF78-493BD7602695}"/>
            </a:ext>
          </a:extLst>
        </p:cNvPr>
        <p:cNvGrpSpPr/>
        <p:nvPr/>
      </p:nvGrpSpPr>
      <p:grpSpPr>
        <a:xfrm>
          <a:off x="0" y="0"/>
          <a:ext cx="0" cy="0"/>
          <a:chOff x="0" y="0"/>
          <a:chExt cx="0" cy="0"/>
        </a:xfrm>
      </p:grpSpPr>
      <p:sp>
        <p:nvSpPr>
          <p:cNvPr id="2" name="Google Shape;51;p13">
            <a:extLst>
              <a:ext uri="{FF2B5EF4-FFF2-40B4-BE49-F238E27FC236}">
                <a16:creationId xmlns:a16="http://schemas.microsoft.com/office/drawing/2014/main" id="{BDFF9B52-F7FD-143C-94A5-67FD59D8992B}"/>
              </a:ext>
            </a:extLst>
          </p:cNvPr>
          <p:cNvSpPr>
            <a:spLocks noGrp="1"/>
          </p:cNvSpPr>
          <p:nvPr>
            <p:ph type="title" hasCustomPrompt="1"/>
          </p:nvPr>
        </p:nvSpPr>
        <p:spPr>
          <a:xfrm>
            <a:off x="0" y="3047200"/>
            <a:ext cx="12192000" cy="763600"/>
          </a:xfrm>
        </p:spPr>
        <p:txBody>
          <a:bodyPr/>
          <a:lstStyle/>
          <a:p>
            <a:pPr marL="0" marR="0" algn="ctr">
              <a:lnSpc>
                <a:spcPct val="100000"/>
              </a:lnSpc>
              <a:spcBef>
                <a:spcPts val="0"/>
              </a:spcBef>
              <a:spcAft>
                <a:spcPts val="0"/>
              </a:spcAft>
              <a:buNone/>
            </a:pPr>
            <a:r>
              <a:rPr lang="en-US" dirty="0"/>
              <a:t>CALORIES</a:t>
            </a:r>
            <a:br>
              <a:rPr lang="en-US" dirty="0"/>
            </a:br>
            <a:r>
              <a:rPr lang="en-US" dirty="0"/>
              <a:t>STEPS</a:t>
            </a:r>
            <a:br>
              <a:rPr lang="en-US" dirty="0"/>
            </a:br>
            <a:r>
              <a:rPr lang="en-US" dirty="0"/>
              <a:t>DISTANCE TYPES</a:t>
            </a:r>
            <a:endParaRPr dirty="0"/>
          </a:p>
        </p:txBody>
      </p:sp>
    </p:spTree>
    <p:extLst>
      <p:ext uri="{BB962C8B-B14F-4D97-AF65-F5344CB8AC3E}">
        <p14:creationId xmlns:p14="http://schemas.microsoft.com/office/powerpoint/2010/main" val="34621678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51;p13"/>
          <p:cNvSpPr>
            <a:spLocks noGrp="1"/>
          </p:cNvSpPr>
          <p:nvPr>
            <p:ph type="title" hasCustomPrompt="1"/>
          </p:nvPr>
        </p:nvSpPr>
        <p:spPr>
          <a:xfrm>
            <a:off x="1169127" y="227556"/>
            <a:ext cx="9718607" cy="763600"/>
          </a:xfrm>
        </p:spPr>
        <p:txBody>
          <a:bodyPr/>
          <a:lstStyle/>
          <a:p>
            <a:pPr marL="0" marR="0" algn="l">
              <a:lnSpc>
                <a:spcPct val="100000"/>
              </a:lnSpc>
              <a:spcBef>
                <a:spcPts val="0"/>
              </a:spcBef>
              <a:spcAft>
                <a:spcPts val="0"/>
              </a:spcAft>
              <a:buNone/>
            </a:pPr>
            <a:r>
              <a:rPr lang="en-US" sz="3600" dirty="0"/>
              <a:t>Descriptive Statistics</a:t>
            </a:r>
            <a:r>
              <a:rPr sz="3600" dirty="0"/>
              <a:t>:</a:t>
            </a:r>
            <a:r>
              <a:rPr lang="en-US" sz="3600" dirty="0"/>
              <a:t> Calories &amp; Steps</a:t>
            </a:r>
            <a:endParaRPr sz="3600" dirty="0"/>
          </a:p>
        </p:txBody>
      </p:sp>
      <p:sp>
        <p:nvSpPr>
          <p:cNvPr id="3" name="Content Placeholder 2"/>
          <p:cNvSpPr>
            <a:spLocks noGrp="1"/>
          </p:cNvSpPr>
          <p:nvPr>
            <p:ph/>
          </p:nvPr>
        </p:nvSpPr>
        <p:spPr>
          <a:xfrm>
            <a:off x="923853" y="5350698"/>
            <a:ext cx="4990059" cy="1335024"/>
          </a:xfrm>
        </p:spPr>
        <p:txBody>
          <a:bodyPr/>
          <a:lstStyle/>
          <a:p>
            <a:pPr rtl="0">
              <a:spcBef>
                <a:spcPts val="0"/>
              </a:spcBef>
              <a:spcAft>
                <a:spcPts val="0"/>
              </a:spcAft>
            </a:pPr>
            <a:r>
              <a:rPr lang="en-US" sz="1200" b="1" i="0" u="none" strike="noStrike" dirty="0">
                <a:solidFill>
                  <a:srgbClr val="000000"/>
                </a:solidFill>
                <a:effectLst/>
                <a:latin typeface="Arial" panose="020B0604020202020204" pitchFamily="34" charset="0"/>
                <a:cs typeface="Arial" panose="020B0604020202020204" pitchFamily="34" charset="0"/>
              </a:rPr>
              <a:t>Step Distribution Observation</a:t>
            </a:r>
            <a:endParaRPr lang="en-US" sz="1200" b="0" dirty="0">
              <a:effectLst/>
              <a:latin typeface="Arial" panose="020B0604020202020204" pitchFamily="34" charset="0"/>
              <a:cs typeface="Arial" panose="020B0604020202020204" pitchFamily="34" charset="0"/>
            </a:endParaRPr>
          </a:p>
          <a:p>
            <a:pPr rtl="0">
              <a:spcBef>
                <a:spcPts val="0"/>
              </a:spcBef>
              <a:spcAft>
                <a:spcPts val="0"/>
              </a:spcAft>
            </a:pPr>
            <a:r>
              <a:rPr lang="en-US" sz="1200" b="0" i="0" u="none" strike="noStrike" dirty="0">
                <a:solidFill>
                  <a:srgbClr val="000000"/>
                </a:solidFill>
                <a:effectLst/>
                <a:latin typeface="Arial" panose="020B0604020202020204" pitchFamily="34" charset="0"/>
                <a:cs typeface="Arial" panose="020B0604020202020204" pitchFamily="34" charset="0"/>
              </a:rPr>
              <a:t>The histogram shows that most users have a daily step count clustered around 2000 to 2500 steps, indicating a common activity level among the group.</a:t>
            </a:r>
          </a:p>
          <a:p>
            <a:pPr rtl="0">
              <a:spcBef>
                <a:spcPts val="0"/>
              </a:spcBef>
              <a:spcAft>
                <a:spcPts val="0"/>
              </a:spcAft>
            </a:pPr>
            <a:endParaRPr lang="en-US" sz="1200" b="0" dirty="0">
              <a:effectLst/>
              <a:latin typeface="Arial" panose="020B0604020202020204" pitchFamily="34" charset="0"/>
              <a:cs typeface="Arial" panose="020B0604020202020204" pitchFamily="34" charset="0"/>
            </a:endParaRPr>
          </a:p>
          <a:p>
            <a:pPr rtl="0">
              <a:spcBef>
                <a:spcPts val="0"/>
              </a:spcBef>
              <a:spcAft>
                <a:spcPts val="0"/>
              </a:spcAft>
            </a:pPr>
            <a:r>
              <a:rPr lang="en-US" sz="1200" b="1" i="0" u="none" strike="noStrike" dirty="0">
                <a:solidFill>
                  <a:srgbClr val="000000"/>
                </a:solidFill>
                <a:effectLst/>
                <a:latin typeface="Arial" panose="020B0604020202020204" pitchFamily="34" charset="0"/>
                <a:cs typeface="Arial" panose="020B0604020202020204" pitchFamily="34" charset="0"/>
              </a:rPr>
              <a:t>Low Step Frequency at Extremes</a:t>
            </a:r>
            <a:endParaRPr lang="en-US" sz="1200" b="0" dirty="0">
              <a:effectLst/>
              <a:latin typeface="Arial" panose="020B0604020202020204" pitchFamily="34" charset="0"/>
              <a:cs typeface="Arial" panose="020B0604020202020204" pitchFamily="34" charset="0"/>
            </a:endParaRPr>
          </a:p>
          <a:p>
            <a:pPr rtl="0">
              <a:spcBef>
                <a:spcPts val="0"/>
              </a:spcBef>
              <a:spcAft>
                <a:spcPts val="0"/>
              </a:spcAft>
            </a:pPr>
            <a:r>
              <a:rPr lang="en-US" sz="1200" b="0" i="0" u="none" strike="noStrike" dirty="0">
                <a:solidFill>
                  <a:srgbClr val="000000"/>
                </a:solidFill>
                <a:effectLst/>
                <a:latin typeface="Arial" panose="020B0604020202020204" pitchFamily="34" charset="0"/>
                <a:cs typeface="Arial" panose="020B0604020202020204" pitchFamily="34" charset="0"/>
              </a:rPr>
              <a:t>There are fewer users with extremely low or high step counts, visible at both ends of the distribution, suggesting that intense activity or inactivity is less common in this dataset.</a:t>
            </a:r>
            <a:endParaRPr lang="en-US" sz="1200" b="0" dirty="0">
              <a:effectLst/>
              <a:latin typeface="Arial" panose="020B0604020202020204" pitchFamily="34" charset="0"/>
              <a:cs typeface="Arial" panose="020B0604020202020204" pitchFamily="34" charset="0"/>
            </a:endParaRPr>
          </a:p>
          <a:p>
            <a:br>
              <a:rPr lang="en-US" sz="1200" dirty="0">
                <a:latin typeface="Arial" panose="020B0604020202020204" pitchFamily="34" charset="0"/>
                <a:cs typeface="Arial" panose="020B0604020202020204" pitchFamily="34" charset="0"/>
              </a:rPr>
            </a:br>
            <a:br>
              <a:rPr lang="en-US" sz="1200" dirty="0">
                <a:latin typeface="Arial" panose="020B0604020202020204" pitchFamily="34" charset="0"/>
                <a:cs typeface="Arial" panose="020B0604020202020204" pitchFamily="34" charset="0"/>
              </a:rPr>
            </a:br>
            <a:endParaRPr sz="1200" b="0" i="0" u="none" cap="none" dirty="0">
              <a:solidFill>
                <a:srgbClr val="000000">
                  <a:alpha val="100000"/>
                </a:srgbClr>
              </a:solidFill>
              <a:latin typeface="Arial" panose="020B0604020202020204" pitchFamily="34" charset="0"/>
              <a:cs typeface="Arial" panose="020B0604020202020204" pitchFamily="34" charset="0"/>
              <a:sym typeface="Arial"/>
            </a:endParaRPr>
          </a:p>
        </p:txBody>
      </p:sp>
      <p:pic>
        <p:nvPicPr>
          <p:cNvPr id="15" name="Picture 14" descr="A graph of steps with red bars&#10;&#10;Description automatically generated">
            <a:extLst>
              <a:ext uri="{FF2B5EF4-FFF2-40B4-BE49-F238E27FC236}">
                <a16:creationId xmlns:a16="http://schemas.microsoft.com/office/drawing/2014/main" id="{F74C5C3A-796D-37C3-C05E-8751FC0E1850}"/>
              </a:ext>
            </a:extLst>
          </p:cNvPr>
          <p:cNvPicPr>
            <a:picLocks noChangeAspect="1"/>
          </p:cNvPicPr>
          <p:nvPr/>
        </p:nvPicPr>
        <p:blipFill>
          <a:blip r:embed="rId2"/>
          <a:stretch>
            <a:fillRect/>
          </a:stretch>
        </p:blipFill>
        <p:spPr>
          <a:xfrm>
            <a:off x="560270" y="1463478"/>
            <a:ext cx="5535730" cy="3414898"/>
          </a:xfrm>
          <a:prstGeom prst="rect">
            <a:avLst/>
          </a:prstGeom>
        </p:spPr>
      </p:pic>
      <p:sp>
        <p:nvSpPr>
          <p:cNvPr id="16" name="Content Placeholder 2">
            <a:extLst>
              <a:ext uri="{FF2B5EF4-FFF2-40B4-BE49-F238E27FC236}">
                <a16:creationId xmlns:a16="http://schemas.microsoft.com/office/drawing/2014/main" id="{4E633B37-E521-DDEB-C569-93AE2383232D}"/>
              </a:ext>
            </a:extLst>
          </p:cNvPr>
          <p:cNvSpPr txBox="1">
            <a:spLocks/>
          </p:cNvSpPr>
          <p:nvPr/>
        </p:nvSpPr>
        <p:spPr>
          <a:xfrm>
            <a:off x="7018317" y="5413829"/>
            <a:ext cx="4606090" cy="1335024"/>
          </a:xfrm>
          <a:prstGeom prst="rect">
            <a:avLst/>
          </a:prstGeom>
          <a:noFill/>
          <a:ln>
            <a:noFill/>
          </a:ln>
        </p:spPr>
        <p:txBody>
          <a:bodyPr spcFirstLastPara="1" vert="horz" wrap="square" lIns="68575" tIns="34275" rIns="68575" bIns="34275" rtlCol="0" anchor="ctr" anchorCtr="0">
            <a:noAutofit/>
          </a:bodyPr>
          <a:lstStyle>
            <a:lvl1pPr lvl="0" algn="l" defTabSz="914400" rtl="0" eaLnBrk="1" latinLnBrk="0" hangingPunct="1">
              <a:lnSpc>
                <a:spcPct val="90000"/>
              </a:lnSpc>
              <a:spcBef>
                <a:spcPts val="0"/>
              </a:spcBef>
              <a:spcAft>
                <a:spcPts val="0"/>
              </a:spcAft>
              <a:buClr>
                <a:schemeClr val="dk1"/>
              </a:buClr>
              <a:buSzPts val="1400"/>
              <a:buNone/>
              <a:defRPr sz="4000" b="1" kern="1200">
                <a:solidFill>
                  <a:srgbClr val="15619C"/>
                </a:solidFill>
                <a:latin typeface="Calibri" panose="020F0502020204030204" pitchFamily="34" charset="0"/>
                <a:ea typeface="+mj-ea"/>
                <a:cs typeface="Calibri" panose="020F0502020204030204" pitchFamily="34" charset="0"/>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pPr rtl="0">
              <a:spcBef>
                <a:spcPts val="0"/>
              </a:spcBef>
              <a:spcAft>
                <a:spcPts val="0"/>
              </a:spcAft>
            </a:pPr>
            <a:r>
              <a:rPr lang="en-US" sz="1200" b="1" i="0" u="none" strike="noStrike" dirty="0">
                <a:solidFill>
                  <a:srgbClr val="000000"/>
                </a:solidFill>
                <a:effectLst/>
                <a:latin typeface="Arial" panose="020B0604020202020204" pitchFamily="34" charset="0"/>
                <a:cs typeface="Arial" panose="020B0604020202020204" pitchFamily="34" charset="0"/>
              </a:rPr>
              <a:t>Bimodal Activity Pattern</a:t>
            </a:r>
            <a:endParaRPr lang="en-US" sz="1200" b="0" dirty="0">
              <a:effectLst/>
              <a:latin typeface="Arial" panose="020B0604020202020204" pitchFamily="34" charset="0"/>
              <a:cs typeface="Arial" panose="020B0604020202020204" pitchFamily="34" charset="0"/>
            </a:endParaRPr>
          </a:p>
          <a:p>
            <a:pPr rtl="0">
              <a:spcBef>
                <a:spcPts val="0"/>
              </a:spcBef>
              <a:spcAft>
                <a:spcPts val="0"/>
              </a:spcAft>
            </a:pPr>
            <a:r>
              <a:rPr lang="en-US" sz="1200" b="0" i="0" u="none" strike="noStrike" dirty="0">
                <a:solidFill>
                  <a:srgbClr val="000000"/>
                </a:solidFill>
                <a:effectLst/>
                <a:latin typeface="Arial" panose="020B0604020202020204" pitchFamily="34" charset="0"/>
                <a:cs typeface="Arial" panose="020B0604020202020204" pitchFamily="34" charset="0"/>
              </a:rPr>
              <a:t>The histogram reveals a bimodal distribution with peaks around zero and between 5,000 to 10,000 steps, highlighting varied levels of daily activity among users.</a:t>
            </a:r>
          </a:p>
          <a:p>
            <a:pPr rtl="0">
              <a:spcBef>
                <a:spcPts val="0"/>
              </a:spcBef>
              <a:spcAft>
                <a:spcPts val="0"/>
              </a:spcAft>
            </a:pPr>
            <a:endParaRPr lang="en-US" sz="1200" b="0" dirty="0">
              <a:effectLst/>
              <a:latin typeface="Arial" panose="020B0604020202020204" pitchFamily="34" charset="0"/>
              <a:cs typeface="Arial" panose="020B0604020202020204" pitchFamily="34" charset="0"/>
            </a:endParaRPr>
          </a:p>
          <a:p>
            <a:pPr rtl="0">
              <a:spcBef>
                <a:spcPts val="0"/>
              </a:spcBef>
              <a:spcAft>
                <a:spcPts val="0"/>
              </a:spcAft>
            </a:pPr>
            <a:r>
              <a:rPr lang="en-US" sz="1200" b="1" i="0" u="none" strike="noStrike" dirty="0">
                <a:solidFill>
                  <a:srgbClr val="000000"/>
                </a:solidFill>
                <a:effectLst/>
                <a:latin typeface="Arial" panose="020B0604020202020204" pitchFamily="34" charset="0"/>
                <a:cs typeface="Arial" panose="020B0604020202020204" pitchFamily="34" charset="0"/>
              </a:rPr>
              <a:t>High Inactivity and Moderate Activity</a:t>
            </a:r>
            <a:endParaRPr lang="en-US" sz="1200" b="0" dirty="0">
              <a:effectLst/>
              <a:latin typeface="Arial" panose="020B0604020202020204" pitchFamily="34" charset="0"/>
              <a:cs typeface="Arial" panose="020B0604020202020204" pitchFamily="34" charset="0"/>
            </a:endParaRPr>
          </a:p>
          <a:p>
            <a:pPr rtl="0">
              <a:spcBef>
                <a:spcPts val="0"/>
              </a:spcBef>
              <a:spcAft>
                <a:spcPts val="0"/>
              </a:spcAft>
            </a:pPr>
            <a:r>
              <a:rPr lang="en-US" sz="1200" b="0" i="0" u="none" strike="noStrike" dirty="0">
                <a:solidFill>
                  <a:srgbClr val="000000"/>
                </a:solidFill>
                <a:effectLst/>
                <a:latin typeface="Arial" panose="020B0604020202020204" pitchFamily="34" charset="0"/>
                <a:cs typeface="Arial" panose="020B0604020202020204" pitchFamily="34" charset="0"/>
              </a:rPr>
              <a:t>A large number of users recorded step counts near zero, while a moderate proportion of users achieve typical daily step goals, indicating a mix of sedentary and moderately active lifestyles.</a:t>
            </a:r>
            <a:endParaRPr lang="en-US" sz="1200" b="0" dirty="0">
              <a:effectLst/>
              <a:latin typeface="Arial" panose="020B0604020202020204" pitchFamily="34" charset="0"/>
              <a:cs typeface="Arial" panose="020B0604020202020204" pitchFamily="34" charset="0"/>
            </a:endParaRPr>
          </a:p>
          <a:p>
            <a:br>
              <a:rPr lang="en-US" sz="1200" dirty="0">
                <a:latin typeface="Arial" panose="020B0604020202020204" pitchFamily="34" charset="0"/>
                <a:cs typeface="Arial" panose="020B0604020202020204" pitchFamily="34" charset="0"/>
              </a:rPr>
            </a:br>
            <a:endParaRPr lang="en-US" sz="1200" b="0" dirty="0">
              <a:solidFill>
                <a:srgbClr val="000000">
                  <a:alpha val="100000"/>
                </a:srgbClr>
              </a:solidFill>
              <a:latin typeface="Arial" panose="020B0604020202020204" pitchFamily="34" charset="0"/>
              <a:cs typeface="Arial" panose="020B0604020202020204" pitchFamily="34" charset="0"/>
              <a:sym typeface="Arial"/>
            </a:endParaRPr>
          </a:p>
        </p:txBody>
      </p:sp>
      <p:pic>
        <p:nvPicPr>
          <p:cNvPr id="18" name="Picture 17" descr="A graph of a number of steps&#10;&#10;Description automatically generated">
            <a:extLst>
              <a:ext uri="{FF2B5EF4-FFF2-40B4-BE49-F238E27FC236}">
                <a16:creationId xmlns:a16="http://schemas.microsoft.com/office/drawing/2014/main" id="{855DF669-944B-CAA4-CA3F-56C6DB2194FF}"/>
              </a:ext>
            </a:extLst>
          </p:cNvPr>
          <p:cNvPicPr>
            <a:picLocks noChangeAspect="1"/>
          </p:cNvPicPr>
          <p:nvPr/>
        </p:nvPicPr>
        <p:blipFill>
          <a:blip r:embed="rId3"/>
          <a:stretch>
            <a:fillRect/>
          </a:stretch>
        </p:blipFill>
        <p:spPr>
          <a:xfrm>
            <a:off x="6447627" y="1463478"/>
            <a:ext cx="5535730" cy="3414898"/>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17C693-7FD8-FB9D-DAD0-10C603C75A6A}"/>
            </a:ext>
          </a:extLst>
        </p:cNvPr>
        <p:cNvGrpSpPr/>
        <p:nvPr/>
      </p:nvGrpSpPr>
      <p:grpSpPr>
        <a:xfrm>
          <a:off x="0" y="0"/>
          <a:ext cx="0" cy="0"/>
          <a:chOff x="0" y="0"/>
          <a:chExt cx="0" cy="0"/>
        </a:xfrm>
      </p:grpSpPr>
      <p:sp>
        <p:nvSpPr>
          <p:cNvPr id="2" name="Google Shape;51;p13">
            <a:extLst>
              <a:ext uri="{FF2B5EF4-FFF2-40B4-BE49-F238E27FC236}">
                <a16:creationId xmlns:a16="http://schemas.microsoft.com/office/drawing/2014/main" id="{33C0EAED-FB54-8C92-4896-918C4AE35848}"/>
              </a:ext>
            </a:extLst>
          </p:cNvPr>
          <p:cNvSpPr>
            <a:spLocks noGrp="1"/>
          </p:cNvSpPr>
          <p:nvPr>
            <p:ph type="title" hasCustomPrompt="1"/>
          </p:nvPr>
        </p:nvSpPr>
        <p:spPr>
          <a:xfrm>
            <a:off x="1169127" y="227556"/>
            <a:ext cx="9718607" cy="763600"/>
          </a:xfrm>
        </p:spPr>
        <p:txBody>
          <a:bodyPr/>
          <a:lstStyle/>
          <a:p>
            <a:pPr marL="0" marR="0" algn="l">
              <a:lnSpc>
                <a:spcPct val="100000"/>
              </a:lnSpc>
              <a:spcBef>
                <a:spcPts val="0"/>
              </a:spcBef>
              <a:spcAft>
                <a:spcPts val="0"/>
              </a:spcAft>
              <a:buNone/>
            </a:pPr>
            <a:r>
              <a:rPr lang="en-US" sz="3600" dirty="0"/>
              <a:t>Descriptive Statistics</a:t>
            </a:r>
            <a:r>
              <a:rPr sz="3600" dirty="0"/>
              <a:t>:</a:t>
            </a:r>
            <a:r>
              <a:rPr lang="en-US" sz="3600" dirty="0"/>
              <a:t> Distance Types</a:t>
            </a:r>
            <a:endParaRPr sz="3600" dirty="0"/>
          </a:p>
        </p:txBody>
      </p:sp>
      <p:sp>
        <p:nvSpPr>
          <p:cNvPr id="3" name="Content Placeholder 2">
            <a:extLst>
              <a:ext uri="{FF2B5EF4-FFF2-40B4-BE49-F238E27FC236}">
                <a16:creationId xmlns:a16="http://schemas.microsoft.com/office/drawing/2014/main" id="{8FA16330-B280-6D05-E5E3-33F6AB268622}"/>
              </a:ext>
            </a:extLst>
          </p:cNvPr>
          <p:cNvSpPr>
            <a:spLocks noGrp="1"/>
          </p:cNvSpPr>
          <p:nvPr>
            <p:ph/>
          </p:nvPr>
        </p:nvSpPr>
        <p:spPr>
          <a:xfrm>
            <a:off x="2980291" y="5636631"/>
            <a:ext cx="6096277" cy="1335024"/>
          </a:xfrm>
        </p:spPr>
        <p:txBody>
          <a:bodyPr/>
          <a:lstStyle/>
          <a:p>
            <a:pPr rtl="0">
              <a:spcBef>
                <a:spcPts val="0"/>
              </a:spcBef>
              <a:spcAft>
                <a:spcPts val="0"/>
              </a:spcAft>
            </a:pPr>
            <a:r>
              <a:rPr lang="en-US" sz="1200" b="0" i="0" u="none" strike="noStrike" dirty="0">
                <a:solidFill>
                  <a:srgbClr val="000000"/>
                </a:solidFill>
                <a:effectLst/>
                <a:latin typeface="Arial" panose="020B0604020202020204" pitchFamily="34" charset="0"/>
                <a:cs typeface="Arial" panose="020B0604020202020204" pitchFamily="34" charset="0"/>
              </a:rPr>
              <a:t>Variation in Activity Levels: "Very Active Distance" and "Light Active Distance" are leading contributors to the overall distance, suggesting diverse levels of activity intensity among users.</a:t>
            </a:r>
            <a:br>
              <a:rPr lang="en-US" sz="1200" dirty="0">
                <a:latin typeface="Arial" panose="020B0604020202020204" pitchFamily="34" charset="0"/>
                <a:cs typeface="Arial" panose="020B0604020202020204" pitchFamily="34" charset="0"/>
              </a:rPr>
            </a:br>
            <a:endParaRPr sz="1200" b="0" i="0" u="none" cap="none" dirty="0">
              <a:solidFill>
                <a:srgbClr val="000000">
                  <a:alpha val="100000"/>
                </a:srgbClr>
              </a:solidFill>
              <a:latin typeface="Arial" panose="020B0604020202020204" pitchFamily="34" charset="0"/>
              <a:cs typeface="Arial" panose="020B0604020202020204" pitchFamily="34" charset="0"/>
              <a:sym typeface="Arial"/>
            </a:endParaRPr>
          </a:p>
        </p:txBody>
      </p:sp>
      <p:pic>
        <p:nvPicPr>
          <p:cNvPr id="13" name="Picture 12" descr="A graph with different colored squares&#10;&#10;Description automatically generated">
            <a:extLst>
              <a:ext uri="{FF2B5EF4-FFF2-40B4-BE49-F238E27FC236}">
                <a16:creationId xmlns:a16="http://schemas.microsoft.com/office/drawing/2014/main" id="{09D9DEC4-DAC6-C312-C999-993ECFC17604}"/>
              </a:ext>
            </a:extLst>
          </p:cNvPr>
          <p:cNvPicPr>
            <a:picLocks noChangeAspect="1"/>
          </p:cNvPicPr>
          <p:nvPr/>
        </p:nvPicPr>
        <p:blipFill>
          <a:blip r:embed="rId2"/>
          <a:stretch>
            <a:fillRect/>
          </a:stretch>
        </p:blipFill>
        <p:spPr>
          <a:xfrm>
            <a:off x="2711532" y="1352834"/>
            <a:ext cx="7291450" cy="4497972"/>
          </a:xfrm>
          <a:prstGeom prst="rect">
            <a:avLst/>
          </a:prstGeom>
        </p:spPr>
      </p:pic>
    </p:spTree>
    <p:extLst>
      <p:ext uri="{BB962C8B-B14F-4D97-AF65-F5344CB8AC3E}">
        <p14:creationId xmlns:p14="http://schemas.microsoft.com/office/powerpoint/2010/main" val="202332065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asterSlide Temps" id="{E779E92C-6765-A94A-95AB-E41B3E8EAAC9}" vid="{ED792BB1-38B3-5A42-A93F-DFDC203B22E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1174</TotalTime>
  <Words>1882</Words>
  <Application>Microsoft Macintosh PowerPoint</Application>
  <PresentationFormat>Widescreen</PresentationFormat>
  <Paragraphs>167</Paragraphs>
  <Slides>17</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17</vt:i4>
      </vt:variant>
    </vt:vector>
  </HeadingPairs>
  <TitlesOfParts>
    <vt:vector size="24" baseType="lpstr">
      <vt:lpstr>Arial</vt:lpstr>
      <vt:lpstr>Calibri</vt:lpstr>
      <vt:lpstr>Calibri Light</vt:lpstr>
      <vt:lpstr>DM Sans</vt:lpstr>
      <vt:lpstr>Helvetica</vt:lpstr>
      <vt:lpstr>Work Sans</vt:lpstr>
      <vt:lpstr>Office Theme</vt:lpstr>
      <vt:lpstr>PowerPoint Presentation</vt:lpstr>
      <vt:lpstr>Business Task</vt:lpstr>
      <vt:lpstr>Descriptive Statistics</vt:lpstr>
      <vt:lpstr>DOCUMENTATION</vt:lpstr>
      <vt:lpstr>Documentation: Cleaning</vt:lpstr>
      <vt:lpstr>Documentation: Manipulation</vt:lpstr>
      <vt:lpstr>CALORIES STEPS DISTANCE TYPES</vt:lpstr>
      <vt:lpstr>Descriptive Statistics: Calories &amp; Steps</vt:lpstr>
      <vt:lpstr>Descriptive Statistics: Distance Types</vt:lpstr>
      <vt:lpstr>ACTIVE MINUTES</vt:lpstr>
      <vt:lpstr>Descriptive Statistics: Active Minutes</vt:lpstr>
      <vt:lpstr>Descriptive Statistics: Active Minutes</vt:lpstr>
      <vt:lpstr>CORRELATION MATRIX</vt:lpstr>
      <vt:lpstr>Correlation Matrix</vt:lpstr>
      <vt:lpstr>Correlation Matrix</vt:lpstr>
      <vt:lpstr>CONCLUSION</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Daniel Buron</dc:creator>
  <cp:lastModifiedBy>Daniel Buron</cp:lastModifiedBy>
  <cp:revision>22</cp:revision>
  <dcterms:created xsi:type="dcterms:W3CDTF">2024-06-20T14:47:01Z</dcterms:created>
  <dcterms:modified xsi:type="dcterms:W3CDTF">2024-10-13T15:28:32Z</dcterms:modified>
</cp:coreProperties>
</file>